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notesSlides/notesSlide6.xml" ContentType="application/vnd.openxmlformats-officedocument.presentationml.notesSl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ppt/tags/tag3.xml" ContentType="application/vnd.openxmlformats-officedocument.presentationml.tags+xml"/>
  <Override PartName="/docProps/custom.xml" ContentType="application/vnd.openxmlformats-officedocument.custom-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5" r:id="rId3"/>
  </p:sldMasterIdLst>
  <p:notesMasterIdLst>
    <p:notesMasterId r:id="rId49"/>
  </p:notesMasterIdLst>
  <p:sldIdLst>
    <p:sldId id="1645" r:id="rId4"/>
    <p:sldId id="256" r:id="rId5"/>
    <p:sldId id="257" r:id="rId6"/>
    <p:sldId id="1635" r:id="rId7"/>
    <p:sldId id="1637" r:id="rId8"/>
    <p:sldId id="259" r:id="rId9"/>
    <p:sldId id="260" r:id="rId10"/>
    <p:sldId id="1688" r:id="rId11"/>
    <p:sldId id="262" r:id="rId12"/>
    <p:sldId id="261" r:id="rId13"/>
    <p:sldId id="263" r:id="rId14"/>
    <p:sldId id="266" r:id="rId15"/>
    <p:sldId id="265" r:id="rId16"/>
    <p:sldId id="1627" r:id="rId17"/>
    <p:sldId id="1660" r:id="rId18"/>
    <p:sldId id="1661" r:id="rId19"/>
    <p:sldId id="1662" r:id="rId20"/>
    <p:sldId id="1663" r:id="rId21"/>
    <p:sldId id="1665" r:id="rId22"/>
    <p:sldId id="271" r:id="rId23"/>
    <p:sldId id="1666" r:id="rId24"/>
    <p:sldId id="1667" r:id="rId25"/>
    <p:sldId id="1687" r:id="rId26"/>
    <p:sldId id="1669" r:id="rId27"/>
    <p:sldId id="1668" r:id="rId28"/>
    <p:sldId id="1670" r:id="rId29"/>
    <p:sldId id="1671" r:id="rId30"/>
    <p:sldId id="1674" r:id="rId31"/>
    <p:sldId id="1672" r:id="rId32"/>
    <p:sldId id="1673" r:id="rId33"/>
    <p:sldId id="1675" r:id="rId34"/>
    <p:sldId id="1676" r:id="rId35"/>
    <p:sldId id="1678" r:id="rId36"/>
    <p:sldId id="1679" r:id="rId37"/>
    <p:sldId id="1680" r:id="rId38"/>
    <p:sldId id="1681" r:id="rId39"/>
    <p:sldId id="1682" r:id="rId40"/>
    <p:sldId id="1683" r:id="rId41"/>
    <p:sldId id="1684" r:id="rId42"/>
    <p:sldId id="1685" r:id="rId43"/>
    <p:sldId id="1686" r:id="rId44"/>
    <p:sldId id="1632" r:id="rId45"/>
    <p:sldId id="1642" r:id="rId46"/>
    <p:sldId id="1639" r:id="rId47"/>
    <p:sldId id="1659"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5995BD-F441-40AF-BE24-7DC0C493185C}">
          <p14:sldIdLst>
            <p14:sldId id="1645"/>
          </p14:sldIdLst>
        </p14:section>
        <p14:section name="Intro" id="{1A6A82A9-9780-4B13-B5C2-00D650D1F678}">
          <p14:sldIdLst>
            <p14:sldId id="256"/>
            <p14:sldId id="257"/>
            <p14:sldId id="1635"/>
            <p14:sldId id="1637"/>
            <p14:sldId id="259"/>
            <p14:sldId id="260"/>
            <p14:sldId id="1688"/>
            <p14:sldId id="262"/>
          </p14:sldIdLst>
        </p14:section>
        <p14:section name="On Start" id="{CFE5E8DE-67C2-4208-AFDF-16E88037ABE1}">
          <p14:sldIdLst>
            <p14:sldId id="261"/>
            <p14:sldId id="263"/>
            <p14:sldId id="266"/>
            <p14:sldId id="265"/>
            <p14:sldId id="1627"/>
            <p14:sldId id="1660"/>
            <p14:sldId id="1661"/>
          </p14:sldIdLst>
        </p14:section>
        <p14:section name="On Game Update" id="{0A9F7268-96B0-45EE-8709-6F8D9DF6CBA9}">
          <p14:sldIdLst>
            <p14:sldId id="1662"/>
            <p14:sldId id="1663"/>
            <p14:sldId id="1665"/>
            <p14:sldId id="271"/>
            <p14:sldId id="1666"/>
            <p14:sldId id="1667"/>
            <p14:sldId id="1687"/>
          </p14:sldIdLst>
        </p14:section>
        <p14:section name="On Button Pressed" id="{F02552D2-C170-4039-8096-9A24225DC53B}">
          <p14:sldIdLst>
            <p14:sldId id="1669"/>
            <p14:sldId id="1668"/>
            <p14:sldId id="1670"/>
            <p14:sldId id="1671"/>
            <p14:sldId id="1674"/>
          </p14:sldIdLst>
        </p14:section>
        <p14:section name="On Overlap Player Enemy" id="{C7EB05C9-E057-4627-B807-DBD2C4982ECC}">
          <p14:sldIdLst>
            <p14:sldId id="1672"/>
            <p14:sldId id="1673"/>
            <p14:sldId id="1675"/>
            <p14:sldId id="1676"/>
            <p14:sldId id="1678"/>
            <p14:sldId id="1679"/>
          </p14:sldIdLst>
        </p14:section>
        <p14:section name="On Overlap Projectile Enemy" id="{1F58074C-EE25-43DE-A37C-CA63EF6656FD}">
          <p14:sldIdLst>
            <p14:sldId id="1680"/>
            <p14:sldId id="1681"/>
            <p14:sldId id="1682"/>
            <p14:sldId id="1683"/>
            <p14:sldId id="1684"/>
            <p14:sldId id="1685"/>
            <p14:sldId id="1686"/>
          </p14:sldIdLst>
        </p14:section>
        <p14:section name="Share and Download" id="{5BBE93B3-622D-4DE7-B4E7-3EF45C9424DB}">
          <p14:sldIdLst>
            <p14:sldId id="1632"/>
            <p14:sldId id="1642"/>
            <p14:sldId id="1639"/>
          </p14:sldIdLst>
        </p14:section>
        <p14:section name="Close" id="{5B8AF69F-F200-4F3B-8A54-1B0E0682A5F0}">
          <p14:sldIdLst>
            <p14:sldId id="16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2EC4"/>
    <a:srgbClr val="825FC0"/>
    <a:srgbClr val="4B7BEC"/>
    <a:srgbClr val="CE6A86"/>
    <a:srgbClr val="E217BE"/>
    <a:srgbClr val="EC3B59"/>
    <a:srgbClr val="4C6583"/>
    <a:srgbClr val="E05F43"/>
    <a:srgbClr val="875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3959" autoAdjust="0"/>
  </p:normalViewPr>
  <p:slideViewPr>
    <p:cSldViewPr snapToGrid="0">
      <p:cViewPr varScale="1">
        <p:scale>
          <a:sx n="128" d="100"/>
          <a:sy n="128" d="100"/>
        </p:scale>
        <p:origin x="1452" y="12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AB7CB-E7C2-41FF-AAA0-91C41B2CB077}"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94798-68AE-4576-BDA5-9435F1EB8CDC}" type="slidenum">
              <a:rPr lang="en-US" smtClean="0"/>
              <a:t>‹#›</a:t>
            </a:fld>
            <a:endParaRPr lang="en-US"/>
          </a:p>
        </p:txBody>
      </p:sp>
    </p:spTree>
    <p:extLst>
      <p:ext uri="{BB962C8B-B14F-4D97-AF65-F5344CB8AC3E}">
        <p14:creationId xmlns:p14="http://schemas.microsoft.com/office/powerpoint/2010/main" val="139910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a:t>
            </a:fld>
            <a:endParaRPr lang="en-US"/>
          </a:p>
        </p:txBody>
      </p:sp>
    </p:spTree>
    <p:extLst>
      <p:ext uri="{BB962C8B-B14F-4D97-AF65-F5344CB8AC3E}">
        <p14:creationId xmlns:p14="http://schemas.microsoft.com/office/powerpoint/2010/main" val="301320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yourself</a:t>
            </a:r>
          </a:p>
          <a:p>
            <a:endParaRPr lang="en-US" dirty="0"/>
          </a:p>
        </p:txBody>
      </p:sp>
      <p:sp>
        <p:nvSpPr>
          <p:cNvPr id="4" name="Slide Number Placeholder 3"/>
          <p:cNvSpPr>
            <a:spLocks noGrp="1"/>
          </p:cNvSpPr>
          <p:nvPr>
            <p:ph type="sldNum" sz="quarter" idx="5"/>
          </p:nvPr>
        </p:nvSpPr>
        <p:spPr/>
        <p:txBody>
          <a:bodyPr/>
          <a:lstStyle/>
          <a:p>
            <a:fld id="{34C94798-68AE-4576-BDA5-9435F1EB8CDC}" type="slidenum">
              <a:rPr lang="en-US" smtClean="0"/>
              <a:t>2</a:t>
            </a:fld>
            <a:endParaRPr lang="en-US"/>
          </a:p>
        </p:txBody>
      </p:sp>
    </p:spTree>
    <p:extLst>
      <p:ext uri="{BB962C8B-B14F-4D97-AF65-F5344CB8AC3E}">
        <p14:creationId xmlns:p14="http://schemas.microsoft.com/office/powerpoint/2010/main" val="275444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07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363C15-B7C4-418B-8EA4-C9523F04CF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47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https://makecode.com/_VxzA0c67K2pE</a:t>
            </a:r>
          </a:p>
        </p:txBody>
      </p:sp>
      <p:sp>
        <p:nvSpPr>
          <p:cNvPr id="4" name="Slide Number Placeholder 3"/>
          <p:cNvSpPr>
            <a:spLocks noGrp="1"/>
          </p:cNvSpPr>
          <p:nvPr>
            <p:ph type="sldNum" sz="quarter" idx="5"/>
          </p:nvPr>
        </p:nvSpPr>
        <p:spPr/>
        <p:txBody>
          <a:bodyPr/>
          <a:lstStyle/>
          <a:p>
            <a:fld id="{34C94798-68AE-4576-BDA5-9435F1EB8CDC}" type="slidenum">
              <a:rPr lang="en-US" smtClean="0"/>
              <a:t>41</a:t>
            </a:fld>
            <a:endParaRPr lang="en-US"/>
          </a:p>
        </p:txBody>
      </p:sp>
    </p:spTree>
    <p:extLst>
      <p:ext uri="{BB962C8B-B14F-4D97-AF65-F5344CB8AC3E}">
        <p14:creationId xmlns:p14="http://schemas.microsoft.com/office/powerpoint/2010/main" val="4013844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10:33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708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748904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3938102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88641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9199790"/>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5478928"/>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1486447"/>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7129725"/>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9235142"/>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078998695"/>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018960"/>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471838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6866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2434693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54951823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748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756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1063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99135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10170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36665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78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57330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9696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6785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60127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CA6A-D6AC-44C6-9BA6-07596D3C22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9C02E-72B8-4C04-AA8B-E4EBAAEFE7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E4018E-066A-4AB8-A975-8BB853F4911E}"/>
              </a:ext>
            </a:extLst>
          </p:cNvPr>
          <p:cNvSpPr>
            <a:spLocks noGrp="1"/>
          </p:cNvSpPr>
          <p:nvPr>
            <p:ph type="dt" sz="half" idx="10"/>
          </p:nvPr>
        </p:nvSpPr>
        <p:spPr/>
        <p:txBody>
          <a:bodyPr/>
          <a:lstStyle/>
          <a:p>
            <a:fld id="{669F1840-B9F3-4183-9022-84DB88A02B24}" type="datetimeFigureOut">
              <a:rPr lang="en-US" smtClean="0"/>
              <a:t>5/3/2019</a:t>
            </a:fld>
            <a:endParaRPr lang="en-US"/>
          </a:p>
        </p:txBody>
      </p:sp>
      <p:sp>
        <p:nvSpPr>
          <p:cNvPr id="5" name="Footer Placeholder 4">
            <a:extLst>
              <a:ext uri="{FF2B5EF4-FFF2-40B4-BE49-F238E27FC236}">
                <a16:creationId xmlns:a16="http://schemas.microsoft.com/office/drawing/2014/main" id="{1FE5307E-1F11-4455-A4EA-DB35A593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825F6-C85A-46DD-80F5-C078DB90C1AA}"/>
              </a:ext>
            </a:extLst>
          </p:cNvPr>
          <p:cNvSpPr>
            <a:spLocks noGrp="1"/>
          </p:cNvSpPr>
          <p:nvPr>
            <p:ph type="sldNum" sz="quarter" idx="12"/>
          </p:nvPr>
        </p:nvSpPr>
        <p:spPr/>
        <p:txBody>
          <a:bodyPr/>
          <a:lstStyle/>
          <a:p>
            <a:fld id="{F00F6A4F-92C3-4D3B-8881-ACBC912654C8}" type="slidenum">
              <a:rPr lang="en-US" smtClean="0"/>
              <a:t>‹#›</a:t>
            </a:fld>
            <a:endParaRPr lang="en-US"/>
          </a:p>
        </p:txBody>
      </p:sp>
    </p:spTree>
    <p:extLst>
      <p:ext uri="{BB962C8B-B14F-4D97-AF65-F5344CB8AC3E}">
        <p14:creationId xmlns:p14="http://schemas.microsoft.com/office/powerpoint/2010/main" val="1876882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4EC-2209-4DD0-BF61-5EBB7E20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FBB70-F4F1-4FED-A1E8-A6E65B433A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5D4C-97D3-4E94-B1BE-24E408583E37}"/>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E198AA65-FFDA-44C0-97C1-E49F39A1B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DAC24-C778-4F9D-A7D3-C3B1A72E521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5543590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2F4AA-6C18-485F-8A05-B2E96B150AD2}"/>
              </a:ext>
            </a:extLst>
          </p:cNvPr>
          <p:cNvPicPr>
            <a:picLocks noChangeAspect="1"/>
          </p:cNvPicPr>
          <p:nvPr userDrawn="1"/>
        </p:nvPicPr>
        <p:blipFill rotWithShape="1">
          <a:blip r:embed="rId2"/>
          <a:srcRect l="86259"/>
          <a:stretch/>
        </p:blipFill>
        <p:spPr>
          <a:xfrm>
            <a:off x="10695799" y="0"/>
            <a:ext cx="1480356" cy="6858000"/>
          </a:xfrm>
          <a:prstGeom prst="rect">
            <a:avLst/>
          </a:prstGeom>
        </p:spPr>
      </p:pic>
      <p:pic>
        <p:nvPicPr>
          <p:cNvPr id="2" name="Picture 1">
            <a:extLst>
              <a:ext uri="{FF2B5EF4-FFF2-40B4-BE49-F238E27FC236}">
                <a16:creationId xmlns:a16="http://schemas.microsoft.com/office/drawing/2014/main" id="{A2506DA1-DC8B-43E7-9611-11D9E68D6FDA}"/>
              </a:ext>
            </a:extLst>
          </p:cNvPr>
          <p:cNvPicPr>
            <a:picLocks noChangeAspect="1"/>
          </p:cNvPicPr>
          <p:nvPr userDrawn="1"/>
        </p:nvPicPr>
        <p:blipFill>
          <a:blip r:embed="rId2"/>
          <a:stretch>
            <a:fillRect/>
          </a:stretch>
        </p:blipFill>
        <p:spPr>
          <a:xfrm>
            <a:off x="4385" y="0"/>
            <a:ext cx="10772907" cy="6858000"/>
          </a:xfrm>
          <a:prstGeom prst="rect">
            <a:avLst/>
          </a:prstGeom>
        </p:spPr>
      </p:pic>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0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608035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1285044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36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5845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0525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70173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36922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594042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9527581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62983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4760253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610528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701063"/>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34614331"/>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3168986"/>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3232016"/>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7698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99267190"/>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061352221"/>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259886"/>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72015199"/>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43227036"/>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345552806"/>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9506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61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5076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1624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7403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5761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680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8037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8013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91373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3475434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89FD-9DB1-4D3F-A3F7-C2882E178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0FDFD4-AC61-4F17-976C-BEC799C9E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BBE82-A863-41E7-B2C2-532CF1746158}"/>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6892165E-FA66-4BA0-88A6-FF286C427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8C298-EFAD-4826-B317-B333055491C4}"/>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4857720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4EC-2209-4DD0-BF61-5EBB7E20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FBB70-F4F1-4FED-A1E8-A6E65B433A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5D4C-97D3-4E94-B1BE-24E408583E37}"/>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E198AA65-FFDA-44C0-97C1-E49F39A1B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DAC24-C778-4F9D-A7D3-C3B1A72E521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28356461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40D1-DC25-4B2E-94DC-3E834D70BB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5FB302-84F6-47BD-950B-DC4A0A5D1E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31DA64-07ED-49C3-A42E-4CCB60AEE8C1}"/>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74510206-6829-4EDF-86DC-54ACF816B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28D59-56CE-4652-A3D7-D20BAB5E071E}"/>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3185744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9F11-BEC7-4556-AAE6-2514D6BC0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485B4-2582-4DFF-9891-750505DB50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7CCF1-13AE-4BC8-8823-064A899A58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7A9091-46F2-40E5-BFB4-0D1437EAE552}"/>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6" name="Footer Placeholder 5">
            <a:extLst>
              <a:ext uri="{FF2B5EF4-FFF2-40B4-BE49-F238E27FC236}">
                <a16:creationId xmlns:a16="http://schemas.microsoft.com/office/drawing/2014/main" id="{A55AE0DA-1C70-488B-B916-77A10A1DEA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2CF76B-2B41-4370-8761-9FABAB6528FD}"/>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2809160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684978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6623-E35D-42DB-9A2D-3E29F8274D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B7BA43-5C59-44C8-8C4F-A4AC5F1DBA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162924-3B90-4DB9-955F-18E37F3816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54229-8C8D-402E-AC3F-EA4E087DC9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6A11E6-0CAA-4B2E-96FD-08D59766C4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053A4-90A2-4C07-B18A-63C61E3F7A59}"/>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8" name="Footer Placeholder 7">
            <a:extLst>
              <a:ext uri="{FF2B5EF4-FFF2-40B4-BE49-F238E27FC236}">
                <a16:creationId xmlns:a16="http://schemas.microsoft.com/office/drawing/2014/main" id="{3087CA1B-AAD3-4804-AC20-EDC9E551BF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2D1D2D-83FC-4554-BAEE-434CD91E5D0C}"/>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6540679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0A89-0232-423F-B567-AF7FFDAAE9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6A5AE5-9772-4867-9185-73DA6369D47D}"/>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4" name="Footer Placeholder 3">
            <a:extLst>
              <a:ext uri="{FF2B5EF4-FFF2-40B4-BE49-F238E27FC236}">
                <a16:creationId xmlns:a16="http://schemas.microsoft.com/office/drawing/2014/main" id="{CD43004D-DBBF-40A6-842A-04CEB1EBCB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8BB642-1F95-4105-91B7-2A43A31EB5E2}"/>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1757085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A6217-DADF-4604-80BF-41E03CD8F701}"/>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3" name="Footer Placeholder 2">
            <a:extLst>
              <a:ext uri="{FF2B5EF4-FFF2-40B4-BE49-F238E27FC236}">
                <a16:creationId xmlns:a16="http://schemas.microsoft.com/office/drawing/2014/main" id="{9EDC4AAF-798A-4CFA-862F-004A8B411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28FB5-B246-46FC-8F79-880AA880CC1A}"/>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1304231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8A6A-D9F0-438E-839E-12BCCFE62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75B56-A6C6-4B43-A2DB-2C5128ABA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8E3A5-5471-45ED-90C8-E0C6A48AB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BB5888-223A-435C-8EF2-94FF7269F1E8}"/>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6" name="Footer Placeholder 5">
            <a:extLst>
              <a:ext uri="{FF2B5EF4-FFF2-40B4-BE49-F238E27FC236}">
                <a16:creationId xmlns:a16="http://schemas.microsoft.com/office/drawing/2014/main" id="{E7893A1F-6F0D-4B6D-8F6E-0D18C2308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59226-CF46-47E3-B941-1DB87419DE8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3268251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3EC5-3B96-415B-B10C-06F0A973D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26C476-4881-4002-AAC1-91B658EEF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53D8FF-AEA7-4AF6-9C6F-F5FFD8C19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46A97C-8339-4E2A-A3EE-2273E8DFB010}"/>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6" name="Footer Placeholder 5">
            <a:extLst>
              <a:ext uri="{FF2B5EF4-FFF2-40B4-BE49-F238E27FC236}">
                <a16:creationId xmlns:a16="http://schemas.microsoft.com/office/drawing/2014/main" id="{4D2B2216-16FE-45ED-819D-9F60D762D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A7520-D247-46C3-9E73-107EABCD2803}"/>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1215076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9E72-9C0C-4215-85AA-A633CEA32B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D0FA5-4EB2-47EB-978F-8F810ADBFC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66B54-C218-4417-9883-01C9C158760A}"/>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165FA2D0-0560-4978-9CC2-137172926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423B8-DC54-438F-AA92-F15B3421DFE0}"/>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2129228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13D7D-5F1F-4637-AA04-34FAD08AB0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02C276-B9BC-4698-A05D-D5582135AC9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53268-EF53-402A-9A9A-004DF016FED2}"/>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3061199A-592E-45AA-A2B6-CDBFB8959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0EC1-01A3-4F47-964F-C1EC19ECDEEF}"/>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4472644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2F4AA-6C18-485F-8A05-B2E96B150AD2}"/>
              </a:ext>
            </a:extLst>
          </p:cNvPr>
          <p:cNvPicPr>
            <a:picLocks noChangeAspect="1"/>
          </p:cNvPicPr>
          <p:nvPr userDrawn="1"/>
        </p:nvPicPr>
        <p:blipFill rotWithShape="1">
          <a:blip r:embed="rId2"/>
          <a:srcRect l="86259"/>
          <a:stretch/>
        </p:blipFill>
        <p:spPr>
          <a:xfrm>
            <a:off x="10695799" y="0"/>
            <a:ext cx="1480356" cy="6858000"/>
          </a:xfrm>
          <a:prstGeom prst="rect">
            <a:avLst/>
          </a:prstGeom>
        </p:spPr>
      </p:pic>
      <p:pic>
        <p:nvPicPr>
          <p:cNvPr id="2" name="Picture 1">
            <a:extLst>
              <a:ext uri="{FF2B5EF4-FFF2-40B4-BE49-F238E27FC236}">
                <a16:creationId xmlns:a16="http://schemas.microsoft.com/office/drawing/2014/main" id="{A2506DA1-DC8B-43E7-9611-11D9E68D6FDA}"/>
              </a:ext>
            </a:extLst>
          </p:cNvPr>
          <p:cNvPicPr>
            <a:picLocks noChangeAspect="1"/>
          </p:cNvPicPr>
          <p:nvPr userDrawn="1"/>
        </p:nvPicPr>
        <p:blipFill>
          <a:blip r:embed="rId2"/>
          <a:stretch>
            <a:fillRect/>
          </a:stretch>
        </p:blipFill>
        <p:spPr>
          <a:xfrm>
            <a:off x="4385" y="0"/>
            <a:ext cx="10772907" cy="6858000"/>
          </a:xfrm>
          <a:prstGeom prst="rect">
            <a:avLst/>
          </a:prstGeom>
        </p:spPr>
      </p:pic>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866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295539"/>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790770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2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312577"/>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a:extLst>
              <a:ext uri="{FF2B5EF4-FFF2-40B4-BE49-F238E27FC236}">
                <a16:creationId xmlns:a16="http://schemas.microsoft.com/office/drawing/2014/main" id="{EA4E3CFA-8346-8944-BD5D-11DFD109A9DC}"/>
              </a:ext>
            </a:extLst>
          </p:cNvPr>
          <p:cNvSpPr>
            <a:spLocks noGrp="1"/>
          </p:cNvSpPr>
          <p:nvPr>
            <p:ph type="body" sz="quarter" idx="11" hasCustomPrompt="1"/>
          </p:nvPr>
        </p:nvSpPr>
        <p:spPr>
          <a:xfrm>
            <a:off x="562272" y="5519210"/>
            <a:ext cx="1855003" cy="312038"/>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Full name</a:t>
            </a:r>
          </a:p>
        </p:txBody>
      </p:sp>
      <p:sp>
        <p:nvSpPr>
          <p:cNvPr id="13" name="Text Placeholder 11">
            <a:extLst>
              <a:ext uri="{FF2B5EF4-FFF2-40B4-BE49-F238E27FC236}">
                <a16:creationId xmlns:a16="http://schemas.microsoft.com/office/drawing/2014/main" id="{B23600EA-F45E-B147-9FDE-DE5C9EC8402F}"/>
              </a:ext>
            </a:extLst>
          </p:cNvPr>
          <p:cNvSpPr>
            <a:spLocks noGrp="1"/>
          </p:cNvSpPr>
          <p:nvPr>
            <p:ph type="body" sz="quarter" idx="12" hasCustomPrompt="1"/>
          </p:nvPr>
        </p:nvSpPr>
        <p:spPr>
          <a:xfrm>
            <a:off x="793539" y="5963397"/>
            <a:ext cx="1855003" cy="259305"/>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Role</a:t>
            </a:r>
          </a:p>
        </p:txBody>
      </p:sp>
    </p:spTree>
    <p:extLst>
      <p:ext uri="{BB962C8B-B14F-4D97-AF65-F5344CB8AC3E}">
        <p14:creationId xmlns:p14="http://schemas.microsoft.com/office/powerpoint/2010/main" val="6536714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2099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41322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theme" Target="../theme/theme3.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18276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40" r:id="rId33"/>
    <p:sldLayoutId id="2147483741" r:id="rId3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75990920"/>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687D6A-580D-443E-9BB9-CA5DA6DEF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4ED740-EAC3-44F6-B055-1358AD62BE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22E4F-2A70-4976-9F4A-276FF44CB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548F3D2B-63B6-42B9-90A1-13EF335BA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55B263-65FF-4339-A6A6-734BC5279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6B285-B504-45C4-92E7-86FBF2EE6461}" type="slidenum">
              <a:rPr lang="en-US" smtClean="0"/>
              <a:t>‹#›</a:t>
            </a:fld>
            <a:endParaRPr lang="en-US"/>
          </a:p>
        </p:txBody>
      </p:sp>
    </p:spTree>
    <p:extLst>
      <p:ext uri="{BB962C8B-B14F-4D97-AF65-F5344CB8AC3E}">
        <p14:creationId xmlns:p14="http://schemas.microsoft.com/office/powerpoint/2010/main" val="243465392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cade.makecode.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3.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7.xml"/><Relationship Id="rId1" Type="http://schemas.openxmlformats.org/officeDocument/2006/relationships/tags" Target="../tags/tag1.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3.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33.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3.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7CC4-528E-4303-BEFF-7537A60FCFAD}"/>
              </a:ext>
            </a:extLst>
          </p:cNvPr>
          <p:cNvSpPr>
            <a:spLocks noGrp="1"/>
          </p:cNvSpPr>
          <p:nvPr>
            <p:ph type="title"/>
          </p:nvPr>
        </p:nvSpPr>
        <p:spPr/>
        <p:txBody>
          <a:bodyPr/>
          <a:lstStyle/>
          <a:p>
            <a:r>
              <a:rPr lang="en-US" dirty="0"/>
              <a:t>Setup and Timing</a:t>
            </a:r>
          </a:p>
        </p:txBody>
      </p:sp>
      <p:sp>
        <p:nvSpPr>
          <p:cNvPr id="3" name="Content Placeholder 2">
            <a:extLst>
              <a:ext uri="{FF2B5EF4-FFF2-40B4-BE49-F238E27FC236}">
                <a16:creationId xmlns:a16="http://schemas.microsoft.com/office/drawing/2014/main" id="{66F0D2DA-F775-4C85-8755-EE2D487CC2EC}"/>
              </a:ext>
            </a:extLst>
          </p:cNvPr>
          <p:cNvSpPr>
            <a:spLocks noGrp="1"/>
          </p:cNvSpPr>
          <p:nvPr>
            <p:ph sz="quarter" idx="10"/>
          </p:nvPr>
        </p:nvSpPr>
        <p:spPr>
          <a:xfrm>
            <a:off x="588263" y="1188720"/>
            <a:ext cx="11330432" cy="4832092"/>
          </a:xfrm>
        </p:spPr>
        <p:txBody>
          <a:bodyPr/>
          <a:lstStyle/>
          <a:p>
            <a:pPr marL="0" indent="0">
              <a:buNone/>
            </a:pPr>
            <a:r>
              <a:rPr lang="en-US" sz="2000" b="1" u="sng" dirty="0">
                <a:solidFill>
                  <a:srgbClr val="008575"/>
                </a:solidFill>
              </a:rPr>
              <a:t>Setup:</a:t>
            </a:r>
          </a:p>
          <a:p>
            <a:pPr marL="457200" indent="-457200">
              <a:buFont typeface="Arial" panose="020B0604020202020204" pitchFamily="34" charset="0"/>
              <a:buChar char="•"/>
            </a:pPr>
            <a:r>
              <a:rPr lang="en-US" sz="2000" dirty="0">
                <a:hlinkClick r:id="rId3"/>
              </a:rPr>
              <a:t>https://arcade.makecode.com</a:t>
            </a:r>
            <a:r>
              <a:rPr lang="en-US" sz="2000" dirty="0"/>
              <a:t> Home Page open in Edge (preferably </a:t>
            </a:r>
            <a:r>
              <a:rPr lang="en-US" sz="2000" dirty="0" err="1"/>
              <a:t>Edgium</a:t>
            </a:r>
            <a:r>
              <a:rPr lang="en-US" sz="2000" dirty="0"/>
              <a:t>)</a:t>
            </a:r>
          </a:p>
          <a:p>
            <a:pPr marL="457200" indent="-457200">
              <a:buFont typeface="Arial" panose="020B0604020202020204" pitchFamily="34" charset="0"/>
              <a:buChar char="•"/>
            </a:pPr>
            <a:r>
              <a:rPr lang="en-US" sz="2000" dirty="0"/>
              <a:t>Computer volume on 50 </a:t>
            </a:r>
          </a:p>
          <a:p>
            <a:pPr marL="457200" indent="-457200">
              <a:buFont typeface="Arial" panose="020B0604020202020204" pitchFamily="34" charset="0"/>
              <a:buChar char="•"/>
            </a:pPr>
            <a:r>
              <a:rPr lang="en-US" sz="2000" dirty="0" err="1"/>
              <a:t>Meowbits</a:t>
            </a:r>
            <a:r>
              <a:rPr lang="en-US" sz="2000" dirty="0"/>
              <a:t> passed out at the end of the session (during the Download section)</a:t>
            </a:r>
          </a:p>
          <a:p>
            <a:pPr marL="0" indent="0">
              <a:spcBef>
                <a:spcPts val="1200"/>
              </a:spcBef>
              <a:buNone/>
            </a:pPr>
            <a:r>
              <a:rPr lang="en-US" sz="2000" b="1" u="sng" dirty="0">
                <a:solidFill>
                  <a:srgbClr val="008575"/>
                </a:solidFill>
              </a:rPr>
              <a:t>Timing (45):</a:t>
            </a:r>
          </a:p>
          <a:p>
            <a:pPr marL="457200" indent="-457200">
              <a:buFont typeface="Arial" panose="020B0604020202020204" pitchFamily="34" charset="0"/>
              <a:buChar char="•"/>
            </a:pPr>
            <a:r>
              <a:rPr lang="en-US" sz="2000" dirty="0"/>
              <a:t>Intro (5)</a:t>
            </a:r>
          </a:p>
          <a:p>
            <a:pPr marL="457200" indent="-457200">
              <a:buFont typeface="Arial" panose="020B0604020202020204" pitchFamily="34" charset="0"/>
              <a:buChar char="•"/>
            </a:pPr>
            <a:r>
              <a:rPr lang="en-US" sz="2000" dirty="0"/>
              <a:t>On Start (10)</a:t>
            </a:r>
          </a:p>
          <a:p>
            <a:pPr marL="457200" indent="-457200">
              <a:buFont typeface="Arial" panose="020B0604020202020204" pitchFamily="34" charset="0"/>
              <a:buChar char="•"/>
            </a:pPr>
            <a:r>
              <a:rPr lang="en-US" sz="2000" dirty="0"/>
              <a:t>On Game Update (10)</a:t>
            </a:r>
          </a:p>
          <a:p>
            <a:pPr marL="457200" indent="-457200">
              <a:buFont typeface="Arial" panose="020B0604020202020204" pitchFamily="34" charset="0"/>
              <a:buChar char="•"/>
            </a:pPr>
            <a:r>
              <a:rPr lang="en-US" sz="2000" dirty="0"/>
              <a:t>On Button Pressed (5)</a:t>
            </a:r>
          </a:p>
          <a:p>
            <a:pPr marL="457200" indent="-457200">
              <a:buFont typeface="Arial" panose="020B0604020202020204" pitchFamily="34" charset="0"/>
              <a:buChar char="•"/>
            </a:pPr>
            <a:r>
              <a:rPr lang="en-US" sz="2000" dirty="0"/>
              <a:t>On Overlap Player/Enemy (5)</a:t>
            </a:r>
          </a:p>
          <a:p>
            <a:pPr marL="457200" indent="-457200">
              <a:buFont typeface="Arial" panose="020B0604020202020204" pitchFamily="34" charset="0"/>
              <a:buChar char="•"/>
            </a:pPr>
            <a:r>
              <a:rPr lang="en-US" sz="2000" dirty="0"/>
              <a:t>On Overlap Projectile/Enemy (5)</a:t>
            </a:r>
          </a:p>
          <a:p>
            <a:pPr marL="457200" indent="-457200">
              <a:buFont typeface="Arial" panose="020B0604020202020204" pitchFamily="34" charset="0"/>
              <a:buChar char="•"/>
            </a:pPr>
            <a:r>
              <a:rPr lang="en-US" sz="2000" dirty="0"/>
              <a:t>Share and Download (5)</a:t>
            </a:r>
          </a:p>
          <a:p>
            <a:pPr marL="457200" indent="-457200">
              <a:buFont typeface="Arial" panose="020B0604020202020204" pitchFamily="34" charset="0"/>
              <a:buChar char="•"/>
            </a:pPr>
            <a:r>
              <a:rPr lang="en-US" sz="2000" dirty="0"/>
              <a:t>Close (0)</a:t>
            </a:r>
          </a:p>
        </p:txBody>
      </p:sp>
    </p:spTree>
    <p:extLst>
      <p:ext uri="{BB962C8B-B14F-4D97-AF65-F5344CB8AC3E}">
        <p14:creationId xmlns:p14="http://schemas.microsoft.com/office/powerpoint/2010/main" val="20244817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259247"/>
            <a:ext cx="10515600" cy="857283"/>
          </a:xfrm>
        </p:spPr>
        <p:txBody>
          <a:bodyPr/>
          <a:lstStyle/>
          <a:p>
            <a:r>
              <a:rPr lang="en-US" dirty="0">
                <a:latin typeface="Consolas" panose="020B0609020204030204" pitchFamily="49" charset="0"/>
              </a:rPr>
              <a:t>Set the background</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530192" y="1116530"/>
            <a:ext cx="10515600" cy="1342724"/>
          </a:xfrm>
        </p:spPr>
        <p:txBody>
          <a:bodyPr>
            <a:normAutofit/>
          </a:bodyPr>
          <a:lstStyle/>
          <a:p>
            <a:pPr marL="461963" indent="-461963">
              <a:lnSpc>
                <a:spcPct val="100000"/>
              </a:lnSpc>
              <a:buFont typeface="Arial" panose="020B0604020202020204" pitchFamily="34" charset="0"/>
              <a:buChar char="•"/>
            </a:pPr>
            <a:r>
              <a:rPr lang="en-US" sz="2400" dirty="0">
                <a:latin typeface="Consolas" panose="020B0609020204030204" pitchFamily="49" charset="0"/>
              </a:rPr>
              <a:t>From the </a:t>
            </a:r>
            <a:r>
              <a:rPr lang="en-US" sz="2400" b="1" dirty="0">
                <a:solidFill>
                  <a:srgbClr val="4B6584"/>
                </a:solidFill>
                <a:latin typeface="Consolas" panose="020B0609020204030204" pitchFamily="49" charset="0"/>
              </a:rPr>
              <a:t>Scene</a:t>
            </a:r>
            <a:r>
              <a:rPr lang="en-US" sz="2400" dirty="0">
                <a:latin typeface="Consolas" panose="020B0609020204030204" pitchFamily="49" charset="0"/>
              </a:rPr>
              <a:t> Toolbox drawer, drag a </a:t>
            </a:r>
            <a:r>
              <a:rPr lang="en-US" sz="2400" b="1" dirty="0">
                <a:solidFill>
                  <a:srgbClr val="4B6584"/>
                </a:solidFill>
                <a:latin typeface="Consolas" panose="020B0609020204030204" pitchFamily="49" charset="0"/>
              </a:rPr>
              <a:t>Set Background Color </a:t>
            </a:r>
            <a:r>
              <a:rPr lang="en-US" sz="2400" dirty="0">
                <a:latin typeface="Consolas" panose="020B0609020204030204" pitchFamily="49" charset="0"/>
              </a:rPr>
              <a:t>onto the Workspace</a:t>
            </a:r>
          </a:p>
          <a:p>
            <a:pPr marL="461963" indent="-461963">
              <a:lnSpc>
                <a:spcPct val="100000"/>
              </a:lnSpc>
              <a:buFont typeface="Arial" panose="020B0604020202020204" pitchFamily="34" charset="0"/>
              <a:buChar char="•"/>
            </a:pPr>
            <a:r>
              <a:rPr lang="en-US" sz="2400" dirty="0">
                <a:latin typeface="Consolas" panose="020B0609020204030204" pitchFamily="49" charset="0"/>
              </a:rPr>
              <a:t>Drop into the </a:t>
            </a:r>
            <a:r>
              <a:rPr lang="en-US" sz="2400" b="1" dirty="0">
                <a:solidFill>
                  <a:srgbClr val="20BF6B"/>
                </a:solidFill>
                <a:latin typeface="Consolas" panose="020B0609020204030204" pitchFamily="49" charset="0"/>
              </a:rPr>
              <a:t>On Start </a:t>
            </a:r>
            <a:r>
              <a:rPr lang="en-US" sz="2400" dirty="0">
                <a:latin typeface="Consolas" panose="020B0609020204030204" pitchFamily="49" charset="0"/>
              </a:rPr>
              <a:t>block</a:t>
            </a:r>
          </a:p>
        </p:txBody>
      </p:sp>
      <p:grpSp>
        <p:nvGrpSpPr>
          <p:cNvPr id="6" name="Group 5">
            <a:extLst>
              <a:ext uri="{FF2B5EF4-FFF2-40B4-BE49-F238E27FC236}">
                <a16:creationId xmlns:a16="http://schemas.microsoft.com/office/drawing/2014/main" id="{DA6A6396-A192-4F1B-AEA9-7FDC18581965}"/>
              </a:ext>
            </a:extLst>
          </p:cNvPr>
          <p:cNvGrpSpPr/>
          <p:nvPr/>
        </p:nvGrpSpPr>
        <p:grpSpPr>
          <a:xfrm>
            <a:off x="619325" y="2725264"/>
            <a:ext cx="9350398" cy="3524250"/>
            <a:chOff x="1408597" y="2932530"/>
            <a:chExt cx="9163050" cy="3524250"/>
          </a:xfrm>
        </p:grpSpPr>
        <p:pic>
          <p:nvPicPr>
            <p:cNvPr id="4" name="Picture 3">
              <a:extLst>
                <a:ext uri="{FF2B5EF4-FFF2-40B4-BE49-F238E27FC236}">
                  <a16:creationId xmlns:a16="http://schemas.microsoft.com/office/drawing/2014/main" id="{AE3A1159-6F5C-4E61-91F4-381C244D265E}"/>
                </a:ext>
              </a:extLst>
            </p:cNvPr>
            <p:cNvPicPr>
              <a:picLocks noChangeAspect="1"/>
            </p:cNvPicPr>
            <p:nvPr/>
          </p:nvPicPr>
          <p:blipFill>
            <a:blip r:embed="rId2"/>
            <a:stretch>
              <a:fillRect/>
            </a:stretch>
          </p:blipFill>
          <p:spPr>
            <a:xfrm>
              <a:off x="1408597" y="2932530"/>
              <a:ext cx="9163050" cy="3524250"/>
            </a:xfrm>
            <a:prstGeom prst="rect">
              <a:avLst/>
            </a:prstGeom>
            <a:ln>
              <a:solidFill>
                <a:schemeClr val="tx1">
                  <a:lumMod val="50000"/>
                  <a:lumOff val="50000"/>
                </a:schemeClr>
              </a:solidFill>
            </a:ln>
          </p:spPr>
        </p:pic>
        <p:sp>
          <p:nvSpPr>
            <p:cNvPr id="5" name="Oval 4">
              <a:extLst>
                <a:ext uri="{FF2B5EF4-FFF2-40B4-BE49-F238E27FC236}">
                  <a16:creationId xmlns:a16="http://schemas.microsoft.com/office/drawing/2014/main" id="{67C063AE-391B-4510-B1A5-F453DF1403A1}"/>
                </a:ext>
              </a:extLst>
            </p:cNvPr>
            <p:cNvSpPr/>
            <p:nvPr/>
          </p:nvSpPr>
          <p:spPr>
            <a:xfrm>
              <a:off x="3051209" y="4841507"/>
              <a:ext cx="3044791" cy="616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64200CE7-DAD0-4FB6-850F-CF552DCF3711}"/>
              </a:ext>
            </a:extLst>
          </p:cNvPr>
          <p:cNvSpPr txBox="1"/>
          <p:nvPr/>
        </p:nvSpPr>
        <p:spPr>
          <a:xfrm>
            <a:off x="10064015" y="4389926"/>
            <a:ext cx="1963554" cy="1200329"/>
          </a:xfrm>
          <a:prstGeom prst="rect">
            <a:avLst/>
          </a:prstGeom>
          <a:noFill/>
        </p:spPr>
        <p:txBody>
          <a:bodyPr wrap="square" rtlCol="0">
            <a:spAutoFit/>
          </a:bodyPr>
          <a:lstStyle/>
          <a:p>
            <a:r>
              <a:rPr lang="en-US" sz="2400" dirty="0">
                <a:latin typeface="Consolas" panose="020B0609020204030204" pitchFamily="49" charset="0"/>
              </a:rPr>
              <a:t>Select a background color</a:t>
            </a:r>
          </a:p>
        </p:txBody>
      </p:sp>
      <p:pic>
        <p:nvPicPr>
          <p:cNvPr id="8" name="Picture 7">
            <a:extLst>
              <a:ext uri="{FF2B5EF4-FFF2-40B4-BE49-F238E27FC236}">
                <a16:creationId xmlns:a16="http://schemas.microsoft.com/office/drawing/2014/main" id="{40957026-6024-4338-BD8B-D747E366F0D3}"/>
              </a:ext>
            </a:extLst>
          </p:cNvPr>
          <p:cNvPicPr>
            <a:picLocks noChangeAspect="1"/>
          </p:cNvPicPr>
          <p:nvPr/>
        </p:nvPicPr>
        <p:blipFill>
          <a:blip r:embed="rId3"/>
          <a:stretch>
            <a:fillRect/>
          </a:stretch>
        </p:blipFill>
        <p:spPr>
          <a:xfrm>
            <a:off x="6733301" y="4000186"/>
            <a:ext cx="3236422" cy="2119314"/>
          </a:xfrm>
          <a:prstGeom prst="rect">
            <a:avLst/>
          </a:prstGeom>
        </p:spPr>
      </p:pic>
    </p:spTree>
    <p:extLst>
      <p:ext uri="{BB962C8B-B14F-4D97-AF65-F5344CB8AC3E}">
        <p14:creationId xmlns:p14="http://schemas.microsoft.com/office/powerpoint/2010/main" val="16384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259247"/>
            <a:ext cx="10515600" cy="553998"/>
          </a:xfrm>
        </p:spPr>
        <p:txBody>
          <a:bodyPr/>
          <a:lstStyle/>
          <a:p>
            <a:r>
              <a:rPr lang="en-US" dirty="0">
                <a:latin typeface="Consolas" panose="020B0609020204030204" pitchFamily="49" charset="0"/>
              </a:rPr>
              <a:t>Create a Chicken Player Sprite</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530192" y="940710"/>
            <a:ext cx="10515600" cy="1454213"/>
          </a:xfrm>
        </p:spPr>
        <p:txBody>
          <a:bodyPr>
            <a:normAutofit/>
          </a:bodyPr>
          <a:lstStyle/>
          <a:p>
            <a:pPr marL="461963" indent="-461963">
              <a:lnSpc>
                <a:spcPct val="100000"/>
              </a:lnSpc>
              <a:buFont typeface="Arial" panose="020B0604020202020204" pitchFamily="34" charset="0"/>
              <a:buChar char="•"/>
            </a:pPr>
            <a:r>
              <a:rPr lang="en-US" sz="2400" dirty="0">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latin typeface="Consolas" panose="020B0609020204030204" pitchFamily="49" charset="0"/>
              </a:rPr>
              <a:t> Toolbox drawer, drag a </a:t>
            </a:r>
            <a:r>
              <a:rPr lang="en-US" sz="2400" b="1" dirty="0">
                <a:solidFill>
                  <a:srgbClr val="EC3B59"/>
                </a:solidFill>
                <a:latin typeface="Consolas" panose="020B0609020204030204" pitchFamily="49" charset="0"/>
              </a:rPr>
              <a:t>Set</a:t>
            </a:r>
            <a:r>
              <a:rPr lang="en-US" sz="2400" dirty="0">
                <a:latin typeface="Consolas" panose="020B0609020204030204" pitchFamily="49" charset="0"/>
              </a:rPr>
              <a:t> sprite block onto the Workspace</a:t>
            </a:r>
          </a:p>
          <a:p>
            <a:pPr marL="461963" indent="-461963">
              <a:lnSpc>
                <a:spcPct val="100000"/>
              </a:lnSpc>
              <a:buFont typeface="Arial" panose="020B0604020202020204" pitchFamily="34" charset="0"/>
              <a:buChar char="•"/>
            </a:pPr>
            <a:r>
              <a:rPr lang="en-US" sz="2400" dirty="0">
                <a:latin typeface="Consolas" panose="020B0609020204030204" pitchFamily="49" charset="0"/>
              </a:rPr>
              <a:t>Drop into the </a:t>
            </a:r>
            <a:r>
              <a:rPr lang="en-US" sz="2400" b="1" dirty="0">
                <a:solidFill>
                  <a:srgbClr val="20BF6B"/>
                </a:solidFill>
                <a:latin typeface="Consolas" panose="020B0609020204030204" pitchFamily="49" charset="0"/>
              </a:rPr>
              <a:t>On Start </a:t>
            </a:r>
            <a:r>
              <a:rPr lang="en-US" sz="2400" dirty="0">
                <a:latin typeface="Consolas" panose="020B0609020204030204" pitchFamily="49" charset="0"/>
              </a:rPr>
              <a:t>block after the </a:t>
            </a:r>
            <a:r>
              <a:rPr lang="en-US" sz="2400" b="1" dirty="0">
                <a:solidFill>
                  <a:srgbClr val="4B6584"/>
                </a:solidFill>
                <a:latin typeface="Consolas" panose="020B0609020204030204" pitchFamily="49" charset="0"/>
              </a:rPr>
              <a:t>Set Background </a:t>
            </a:r>
            <a:r>
              <a:rPr lang="en-US" sz="2400" dirty="0">
                <a:latin typeface="Consolas" panose="020B0609020204030204" pitchFamily="49" charset="0"/>
              </a:rPr>
              <a:t>block</a:t>
            </a:r>
          </a:p>
        </p:txBody>
      </p:sp>
      <p:pic>
        <p:nvPicPr>
          <p:cNvPr id="9" name="Picture 8">
            <a:extLst>
              <a:ext uri="{FF2B5EF4-FFF2-40B4-BE49-F238E27FC236}">
                <a16:creationId xmlns:a16="http://schemas.microsoft.com/office/drawing/2014/main" id="{CB4B9EA6-9638-4EA4-9D7A-99A4A70723B4}"/>
              </a:ext>
            </a:extLst>
          </p:cNvPr>
          <p:cNvPicPr>
            <a:picLocks noChangeAspect="1"/>
          </p:cNvPicPr>
          <p:nvPr/>
        </p:nvPicPr>
        <p:blipFill>
          <a:blip r:embed="rId2"/>
          <a:stretch>
            <a:fillRect/>
          </a:stretch>
        </p:blipFill>
        <p:spPr>
          <a:xfrm>
            <a:off x="530192" y="2183370"/>
            <a:ext cx="11397697" cy="2980936"/>
          </a:xfrm>
          <a:prstGeom prst="rect">
            <a:avLst/>
          </a:prstGeom>
          <a:ln>
            <a:solidFill>
              <a:schemeClr val="tx1">
                <a:lumMod val="50000"/>
                <a:lumOff val="50000"/>
              </a:schemeClr>
            </a:solidFill>
          </a:ln>
        </p:spPr>
      </p:pic>
      <p:sp>
        <p:nvSpPr>
          <p:cNvPr id="10" name="Oval 9">
            <a:extLst>
              <a:ext uri="{FF2B5EF4-FFF2-40B4-BE49-F238E27FC236}">
                <a16:creationId xmlns:a16="http://schemas.microsoft.com/office/drawing/2014/main" id="{85CCC583-9E06-48A4-B087-9321551F18DE}"/>
              </a:ext>
            </a:extLst>
          </p:cNvPr>
          <p:cNvSpPr/>
          <p:nvPr/>
        </p:nvSpPr>
        <p:spPr>
          <a:xfrm>
            <a:off x="1717964" y="2999805"/>
            <a:ext cx="4378036" cy="6692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3C78564-650E-464C-8D83-6BCE283AD4B0}"/>
              </a:ext>
            </a:extLst>
          </p:cNvPr>
          <p:cNvGrpSpPr/>
          <p:nvPr/>
        </p:nvGrpSpPr>
        <p:grpSpPr>
          <a:xfrm>
            <a:off x="1753222" y="4253456"/>
            <a:ext cx="9397005" cy="2530972"/>
            <a:chOff x="1753222" y="4253456"/>
            <a:chExt cx="9397005" cy="2530972"/>
          </a:xfrm>
        </p:grpSpPr>
        <p:pic>
          <p:nvPicPr>
            <p:cNvPr id="4" name="Picture 3">
              <a:extLst>
                <a:ext uri="{FF2B5EF4-FFF2-40B4-BE49-F238E27FC236}">
                  <a16:creationId xmlns:a16="http://schemas.microsoft.com/office/drawing/2014/main" id="{71636BC6-D5EE-4416-A77F-22EE81AFC2BC}"/>
                </a:ext>
              </a:extLst>
            </p:cNvPr>
            <p:cNvPicPr>
              <a:picLocks noChangeAspect="1"/>
            </p:cNvPicPr>
            <p:nvPr/>
          </p:nvPicPr>
          <p:blipFill rotWithShape="1">
            <a:blip r:embed="rId3"/>
            <a:srcRect t="54994" r="48488"/>
            <a:stretch/>
          </p:blipFill>
          <p:spPr>
            <a:xfrm>
              <a:off x="8389880" y="4253456"/>
              <a:ext cx="2477816" cy="1217456"/>
            </a:xfrm>
            <a:prstGeom prst="rect">
              <a:avLst/>
            </a:prstGeom>
          </p:spPr>
        </p:pic>
        <p:sp>
          <p:nvSpPr>
            <p:cNvPr id="7" name="Content Placeholder 2">
              <a:extLst>
                <a:ext uri="{FF2B5EF4-FFF2-40B4-BE49-F238E27FC236}">
                  <a16:creationId xmlns:a16="http://schemas.microsoft.com/office/drawing/2014/main" id="{39C7EC30-4522-4068-A22D-9E3C7A6553C7}"/>
                </a:ext>
              </a:extLst>
            </p:cNvPr>
            <p:cNvSpPr txBox="1">
              <a:spLocks/>
            </p:cNvSpPr>
            <p:nvPr/>
          </p:nvSpPr>
          <p:spPr>
            <a:xfrm>
              <a:off x="1753222" y="5470912"/>
              <a:ext cx="6495394" cy="1127841"/>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latin typeface="Consolas" panose="020B0609020204030204" pitchFamily="49" charset="0"/>
                </a:rPr>
                <a:t>Click on the </a:t>
              </a:r>
              <a:r>
                <a:rPr lang="en-US" sz="2400" b="1" dirty="0">
                  <a:solidFill>
                    <a:srgbClr val="EC3B59"/>
                  </a:solidFill>
                  <a:latin typeface="Consolas" panose="020B0609020204030204" pitchFamily="49" charset="0"/>
                </a:rPr>
                <a:t>mySprite</a:t>
              </a:r>
              <a:r>
                <a:rPr lang="en-US" sz="2400" dirty="0">
                  <a:latin typeface="Consolas" panose="020B0609020204030204" pitchFamily="49" charset="0"/>
                </a:rPr>
                <a:t> drop-down menu and select Rename variable</a:t>
              </a:r>
            </a:p>
            <a:p>
              <a:pPr marL="461963" indent="-461963">
                <a:buFont typeface="Arial" panose="020B0604020202020204" pitchFamily="34" charset="0"/>
                <a:buChar char="•"/>
              </a:pPr>
              <a:r>
                <a:rPr lang="en-US" sz="2400" dirty="0">
                  <a:latin typeface="Consolas" panose="020B0609020204030204" pitchFamily="49" charset="0"/>
                </a:rPr>
                <a:t>Change the name to “</a:t>
              </a:r>
              <a:r>
                <a:rPr lang="en-US" sz="2400" b="1" dirty="0">
                  <a:latin typeface="Consolas" panose="020B0609020204030204" pitchFamily="49" charset="0"/>
                </a:rPr>
                <a:t>chicken</a:t>
              </a:r>
              <a:r>
                <a:rPr lang="en-US" sz="2400" dirty="0">
                  <a:latin typeface="Consolas" panose="020B0609020204030204" pitchFamily="49" charset="0"/>
                </a:rPr>
                <a:t>”</a:t>
              </a:r>
            </a:p>
          </p:txBody>
        </p:sp>
        <p:pic>
          <p:nvPicPr>
            <p:cNvPr id="5" name="Picture 4">
              <a:extLst>
                <a:ext uri="{FF2B5EF4-FFF2-40B4-BE49-F238E27FC236}">
                  <a16:creationId xmlns:a16="http://schemas.microsoft.com/office/drawing/2014/main" id="{E4FBC6B1-CEA4-4ECC-994F-51A831A5F1E3}"/>
                </a:ext>
              </a:extLst>
            </p:cNvPr>
            <p:cNvPicPr>
              <a:picLocks noChangeAspect="1"/>
            </p:cNvPicPr>
            <p:nvPr/>
          </p:nvPicPr>
          <p:blipFill>
            <a:blip r:embed="rId4"/>
            <a:stretch>
              <a:fillRect/>
            </a:stretch>
          </p:blipFill>
          <p:spPr>
            <a:xfrm>
              <a:off x="8107350" y="5513129"/>
              <a:ext cx="3042877" cy="1271299"/>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12252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08C7A7-557F-4146-8471-13CD73B288F4}"/>
              </a:ext>
            </a:extLst>
          </p:cNvPr>
          <p:cNvPicPr>
            <a:picLocks noChangeAspect="1"/>
          </p:cNvPicPr>
          <p:nvPr/>
        </p:nvPicPr>
        <p:blipFill>
          <a:blip r:embed="rId2"/>
          <a:stretch>
            <a:fillRect/>
          </a:stretch>
        </p:blipFill>
        <p:spPr>
          <a:xfrm>
            <a:off x="7066547" y="1046980"/>
            <a:ext cx="4953691" cy="5630061"/>
          </a:xfrm>
          <a:prstGeom prst="rect">
            <a:avLst/>
          </a:prstGeom>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372123"/>
            <a:ext cx="10515600" cy="857283"/>
          </a:xfrm>
        </p:spPr>
        <p:txBody>
          <a:bodyPr/>
          <a:lstStyle/>
          <a:p>
            <a:r>
              <a:rPr lang="en-US" dirty="0">
                <a:latin typeface="Consolas" panose="020B0609020204030204" pitchFamily="49" charset="0"/>
              </a:rPr>
              <a:t>Design your Sprite</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430001" y="1771902"/>
            <a:ext cx="6391212" cy="3423849"/>
          </a:xfrm>
        </p:spPr>
        <p:txBody>
          <a:bodyPr>
            <a:normAutofit/>
          </a:bodyPr>
          <a:lstStyle/>
          <a:p>
            <a:pPr marL="461963" indent="-461963">
              <a:lnSpc>
                <a:spcPct val="100000"/>
              </a:lnSpc>
              <a:spcBef>
                <a:spcPts val="1800"/>
              </a:spcBef>
              <a:buFont typeface="Arial" panose="020B0604020202020204" pitchFamily="34" charset="0"/>
              <a:buChar char="•"/>
            </a:pPr>
            <a:r>
              <a:rPr lang="en-US" dirty="0">
                <a:latin typeface="Consolas" panose="020B0609020204030204" pitchFamily="49" charset="0"/>
              </a:rPr>
              <a:t>In the </a:t>
            </a:r>
            <a:r>
              <a:rPr lang="en-US" b="1" dirty="0">
                <a:solidFill>
                  <a:srgbClr val="4B7BEC"/>
                </a:solidFill>
                <a:latin typeface="Consolas" panose="020B0609020204030204" pitchFamily="49" charset="0"/>
              </a:rPr>
              <a:t>Sprite</a:t>
            </a:r>
            <a:r>
              <a:rPr lang="en-US" dirty="0">
                <a:latin typeface="Consolas" panose="020B0609020204030204" pitchFamily="49" charset="0"/>
              </a:rPr>
              <a:t> block, click on the empty Image</a:t>
            </a:r>
          </a:p>
          <a:p>
            <a:pPr marL="461963" indent="-461963">
              <a:lnSpc>
                <a:spcPct val="100000"/>
              </a:lnSpc>
              <a:spcBef>
                <a:spcPts val="1800"/>
              </a:spcBef>
              <a:buFont typeface="Arial" panose="020B0604020202020204" pitchFamily="34" charset="0"/>
              <a:buChar char="•"/>
            </a:pPr>
            <a:r>
              <a:rPr lang="en-US" dirty="0">
                <a:latin typeface="Consolas" panose="020B0609020204030204" pitchFamily="49" charset="0"/>
              </a:rPr>
              <a:t>Design your own chicken image using the Image Editor</a:t>
            </a:r>
          </a:p>
          <a:p>
            <a:pPr marL="461963" indent="-461963">
              <a:lnSpc>
                <a:spcPct val="100000"/>
              </a:lnSpc>
              <a:spcBef>
                <a:spcPts val="1800"/>
              </a:spcBef>
              <a:buFont typeface="Arial" panose="020B0604020202020204" pitchFamily="34" charset="0"/>
              <a:buChar char="•"/>
            </a:pPr>
            <a:r>
              <a:rPr lang="en-US" dirty="0">
                <a:latin typeface="Consolas" panose="020B0609020204030204" pitchFamily="49" charset="0"/>
              </a:rPr>
              <a:t>When done, click Done</a:t>
            </a:r>
          </a:p>
        </p:txBody>
      </p:sp>
      <p:pic>
        <p:nvPicPr>
          <p:cNvPr id="5" name="Picture 4">
            <a:extLst>
              <a:ext uri="{FF2B5EF4-FFF2-40B4-BE49-F238E27FC236}">
                <a16:creationId xmlns:a16="http://schemas.microsoft.com/office/drawing/2014/main" id="{314E78CA-3494-42D5-B063-CD1A53C6E20B}"/>
              </a:ext>
            </a:extLst>
          </p:cNvPr>
          <p:cNvPicPr>
            <a:picLocks noChangeAspect="1"/>
          </p:cNvPicPr>
          <p:nvPr/>
        </p:nvPicPr>
        <p:blipFill>
          <a:blip r:embed="rId3"/>
          <a:stretch>
            <a:fillRect/>
          </a:stretch>
        </p:blipFill>
        <p:spPr>
          <a:xfrm>
            <a:off x="7204840" y="1771902"/>
            <a:ext cx="4724401" cy="4781666"/>
          </a:xfrm>
          <a:prstGeom prst="rect">
            <a:avLst/>
          </a:prstGeom>
        </p:spPr>
      </p:pic>
    </p:spTree>
    <p:extLst>
      <p:ext uri="{BB962C8B-B14F-4D97-AF65-F5344CB8AC3E}">
        <p14:creationId xmlns:p14="http://schemas.microsoft.com/office/powerpoint/2010/main" val="2170002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99547"/>
            <a:ext cx="11357008" cy="553645"/>
          </a:xfrm>
        </p:spPr>
        <p:txBody>
          <a:bodyPr>
            <a:normAutofit/>
          </a:bodyPr>
          <a:lstStyle/>
          <a:p>
            <a:r>
              <a:rPr lang="en-US" dirty="0">
                <a:latin typeface="Consolas" panose="020B0609020204030204" pitchFamily="49" charset="0"/>
              </a:rPr>
              <a:t>Control the movement of your Sprite</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417496" y="1010353"/>
            <a:ext cx="11093871" cy="1008768"/>
          </a:xfrm>
        </p:spPr>
        <p:txBody>
          <a:bodyPr>
            <a:normAutofit/>
          </a:bodyPr>
          <a:lstStyle/>
          <a:p>
            <a:pPr marL="461963" indent="-461963">
              <a:lnSpc>
                <a:spcPct val="100000"/>
              </a:lnSpc>
              <a:buFont typeface="Arial" panose="020B0604020202020204" pitchFamily="34" charset="0"/>
              <a:buChar char="•"/>
            </a:pPr>
            <a:r>
              <a:rPr lang="en-US" sz="2400" dirty="0">
                <a:latin typeface="Consolas" panose="020B0609020204030204" pitchFamily="49" charset="0"/>
              </a:rPr>
              <a:t>From the </a:t>
            </a:r>
            <a:r>
              <a:rPr lang="en-US" sz="2400" b="1" dirty="0">
                <a:solidFill>
                  <a:srgbClr val="E15F41"/>
                </a:solidFill>
                <a:latin typeface="Consolas" panose="020B0609020204030204" pitchFamily="49" charset="0"/>
              </a:rPr>
              <a:t>Controller</a:t>
            </a:r>
            <a:r>
              <a:rPr lang="en-US" sz="2400" dirty="0">
                <a:latin typeface="Consolas" panose="020B0609020204030204" pitchFamily="49" charset="0"/>
              </a:rPr>
              <a:t> Toolbox drawer, drag a </a:t>
            </a:r>
            <a:r>
              <a:rPr lang="en-US" sz="2400" b="1" dirty="0">
                <a:solidFill>
                  <a:srgbClr val="E15F41"/>
                </a:solidFill>
                <a:latin typeface="Consolas" panose="020B0609020204030204" pitchFamily="49" charset="0"/>
              </a:rPr>
              <a:t>Move </a:t>
            </a:r>
            <a:r>
              <a:rPr lang="en-US" sz="2400" dirty="0">
                <a:latin typeface="Consolas" panose="020B0609020204030204" pitchFamily="49" charset="0"/>
              </a:rPr>
              <a:t>block, and drop after the </a:t>
            </a:r>
            <a:r>
              <a:rPr lang="en-US" sz="2400" b="1" dirty="0">
                <a:solidFill>
                  <a:srgbClr val="EC3B59"/>
                </a:solidFill>
                <a:latin typeface="Consolas" panose="020B0609020204030204" pitchFamily="49" charset="0"/>
              </a:rPr>
              <a:t>Set</a:t>
            </a:r>
            <a:r>
              <a:rPr lang="en-US" sz="2400" dirty="0">
                <a:latin typeface="Consolas" panose="020B0609020204030204" pitchFamily="49" charset="0"/>
              </a:rPr>
              <a:t> sprite block</a:t>
            </a:r>
          </a:p>
        </p:txBody>
      </p:sp>
      <p:pic>
        <p:nvPicPr>
          <p:cNvPr id="5" name="Picture 4">
            <a:extLst>
              <a:ext uri="{FF2B5EF4-FFF2-40B4-BE49-F238E27FC236}">
                <a16:creationId xmlns:a16="http://schemas.microsoft.com/office/drawing/2014/main" id="{365A2C90-7E88-4379-9C54-91CC9C19BAE9}"/>
              </a:ext>
            </a:extLst>
          </p:cNvPr>
          <p:cNvPicPr>
            <a:picLocks noChangeAspect="1"/>
          </p:cNvPicPr>
          <p:nvPr/>
        </p:nvPicPr>
        <p:blipFill>
          <a:blip r:embed="rId2"/>
          <a:stretch>
            <a:fillRect/>
          </a:stretch>
        </p:blipFill>
        <p:spPr>
          <a:xfrm>
            <a:off x="832465" y="2063318"/>
            <a:ext cx="10602790" cy="2580820"/>
          </a:xfrm>
          <a:prstGeom prst="rect">
            <a:avLst/>
          </a:prstGeom>
          <a:ln>
            <a:solidFill>
              <a:schemeClr val="tx1">
                <a:lumMod val="50000"/>
                <a:lumOff val="50000"/>
              </a:schemeClr>
            </a:solidFill>
          </a:ln>
        </p:spPr>
      </p:pic>
      <p:sp>
        <p:nvSpPr>
          <p:cNvPr id="6" name="Oval 5">
            <a:extLst>
              <a:ext uri="{FF2B5EF4-FFF2-40B4-BE49-F238E27FC236}">
                <a16:creationId xmlns:a16="http://schemas.microsoft.com/office/drawing/2014/main" id="{5B9C4590-7B87-4C9B-ADBB-3EA478FB83E4}"/>
              </a:ext>
            </a:extLst>
          </p:cNvPr>
          <p:cNvSpPr/>
          <p:nvPr/>
        </p:nvSpPr>
        <p:spPr>
          <a:xfrm>
            <a:off x="2280746" y="3040108"/>
            <a:ext cx="3584027" cy="72259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D675DE8-55B8-44AC-A10A-523C38D0C070}"/>
              </a:ext>
            </a:extLst>
          </p:cNvPr>
          <p:cNvSpPr txBox="1">
            <a:spLocks/>
          </p:cNvSpPr>
          <p:nvPr/>
        </p:nvSpPr>
        <p:spPr>
          <a:xfrm>
            <a:off x="417496" y="5126820"/>
            <a:ext cx="6409931" cy="126346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latin typeface="Consolas" panose="020B0609020204030204" pitchFamily="49" charset="0"/>
              </a:rPr>
              <a:t>In the </a:t>
            </a:r>
            <a:r>
              <a:rPr lang="en-US" sz="2400" b="1" dirty="0">
                <a:solidFill>
                  <a:srgbClr val="E15F41"/>
                </a:solidFill>
                <a:latin typeface="Consolas" panose="020B0609020204030204" pitchFamily="49" charset="0"/>
              </a:rPr>
              <a:t>Move </a:t>
            </a:r>
            <a:r>
              <a:rPr lang="en-US" sz="2400" dirty="0">
                <a:latin typeface="Consolas" panose="020B0609020204030204" pitchFamily="49" charset="0"/>
              </a:rPr>
              <a:t>block, click on the mySprite drop-down menu to select the </a:t>
            </a:r>
            <a:r>
              <a:rPr lang="en-US" sz="2400" b="1" dirty="0">
                <a:solidFill>
                  <a:srgbClr val="EC3B59"/>
                </a:solidFill>
                <a:latin typeface="Consolas" panose="020B0609020204030204" pitchFamily="49" charset="0"/>
              </a:rPr>
              <a:t>chicken</a:t>
            </a:r>
            <a:r>
              <a:rPr lang="en-US" sz="2400" dirty="0">
                <a:latin typeface="Consolas" panose="020B0609020204030204" pitchFamily="49" charset="0"/>
              </a:rPr>
              <a:t> variable</a:t>
            </a:r>
          </a:p>
        </p:txBody>
      </p:sp>
      <p:pic>
        <p:nvPicPr>
          <p:cNvPr id="8" name="Picture 7">
            <a:extLst>
              <a:ext uri="{FF2B5EF4-FFF2-40B4-BE49-F238E27FC236}">
                <a16:creationId xmlns:a16="http://schemas.microsoft.com/office/drawing/2014/main" id="{3C255563-8B53-4CDF-885F-9CA1F5E74FAD}"/>
              </a:ext>
            </a:extLst>
          </p:cNvPr>
          <p:cNvPicPr>
            <a:picLocks noChangeAspect="1"/>
          </p:cNvPicPr>
          <p:nvPr/>
        </p:nvPicPr>
        <p:blipFill>
          <a:blip r:embed="rId3"/>
          <a:stretch>
            <a:fillRect/>
          </a:stretch>
        </p:blipFill>
        <p:spPr>
          <a:xfrm>
            <a:off x="6708897" y="4282969"/>
            <a:ext cx="2403572" cy="1564678"/>
          </a:xfrm>
          <a:prstGeom prst="rect">
            <a:avLst/>
          </a:prstGeom>
        </p:spPr>
      </p:pic>
    </p:spTree>
    <p:extLst>
      <p:ext uri="{BB962C8B-B14F-4D97-AF65-F5344CB8AC3E}">
        <p14:creationId xmlns:p14="http://schemas.microsoft.com/office/powerpoint/2010/main" val="6691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AFA72-E9EE-4AB7-991F-0A22A2F07657}"/>
              </a:ext>
            </a:extLst>
          </p:cNvPr>
          <p:cNvPicPr>
            <a:picLocks noChangeAspect="1"/>
          </p:cNvPicPr>
          <p:nvPr/>
        </p:nvPicPr>
        <p:blipFill>
          <a:blip r:embed="rId2"/>
          <a:stretch>
            <a:fillRect/>
          </a:stretch>
        </p:blipFill>
        <p:spPr>
          <a:xfrm>
            <a:off x="7848099" y="1229406"/>
            <a:ext cx="3813709" cy="4464582"/>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372123"/>
            <a:ext cx="11357008" cy="857283"/>
          </a:xfrm>
        </p:spPr>
        <p:txBody>
          <a:bodyPr>
            <a:normAutofit/>
          </a:bodyPr>
          <a:lstStyle/>
          <a:p>
            <a:r>
              <a:rPr lang="en-US" dirty="0">
                <a:latin typeface="Consolas" panose="020B0609020204030204" pitchFamily="49" charset="0"/>
              </a:rPr>
              <a:t>Try it out in Simulator</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393558" y="1767398"/>
            <a:ext cx="6842760" cy="3628724"/>
          </a:xfrm>
        </p:spPr>
        <p:txBody>
          <a:bodyPr>
            <a:normAutofit/>
          </a:bodyPr>
          <a:lstStyle/>
          <a:p>
            <a:pPr marL="461963" indent="-461963">
              <a:lnSpc>
                <a:spcPct val="100000"/>
              </a:lnSpc>
              <a:buFont typeface="Arial" panose="020B0604020202020204" pitchFamily="34" charset="0"/>
              <a:buChar char="•"/>
            </a:pPr>
            <a:r>
              <a:rPr lang="en-US" dirty="0">
                <a:latin typeface="Consolas" panose="020B0609020204030204" pitchFamily="49" charset="0"/>
              </a:rPr>
              <a:t>Click on the direction arrow buttons in the Simulator to move your Sprite around the screen</a:t>
            </a:r>
          </a:p>
          <a:p>
            <a:pPr marL="461963" indent="-461963">
              <a:lnSpc>
                <a:spcPct val="100000"/>
              </a:lnSpc>
              <a:buFont typeface="Arial" panose="020B0604020202020204" pitchFamily="34" charset="0"/>
              <a:buChar char="•"/>
            </a:pPr>
            <a:endParaRPr lang="en-US" dirty="0">
              <a:latin typeface="Consolas" panose="020B0609020204030204" pitchFamily="49" charset="0"/>
            </a:endParaRPr>
          </a:p>
          <a:p>
            <a:pPr marL="461963" indent="-461963">
              <a:lnSpc>
                <a:spcPct val="100000"/>
              </a:lnSpc>
              <a:buFont typeface="Arial" panose="020B0604020202020204" pitchFamily="34" charset="0"/>
              <a:buChar char="•"/>
            </a:pPr>
            <a:r>
              <a:rPr lang="en-US" dirty="0">
                <a:latin typeface="Consolas" panose="020B0609020204030204" pitchFamily="49" charset="0"/>
              </a:rPr>
              <a:t>Or use the arrow keys on the keyboard (make sure the mouse is hovered over the Simulator to activate controls)</a:t>
            </a:r>
          </a:p>
        </p:txBody>
      </p:sp>
      <p:sp>
        <p:nvSpPr>
          <p:cNvPr id="6" name="Oval 5">
            <a:extLst>
              <a:ext uri="{FF2B5EF4-FFF2-40B4-BE49-F238E27FC236}">
                <a16:creationId xmlns:a16="http://schemas.microsoft.com/office/drawing/2014/main" id="{9F428322-E2B0-4A2F-BBC7-262E3ABAF057}"/>
              </a:ext>
            </a:extLst>
          </p:cNvPr>
          <p:cNvSpPr/>
          <p:nvPr/>
        </p:nvSpPr>
        <p:spPr>
          <a:xfrm>
            <a:off x="8037286" y="4395095"/>
            <a:ext cx="1043652" cy="10807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75EF5-AC50-425D-97A9-55C8DDB8D96B}"/>
              </a:ext>
            </a:extLst>
          </p:cNvPr>
          <p:cNvPicPr>
            <a:picLocks noChangeAspect="1"/>
          </p:cNvPicPr>
          <p:nvPr/>
        </p:nvPicPr>
        <p:blipFill>
          <a:blip r:embed="rId2"/>
          <a:stretch>
            <a:fillRect/>
          </a:stretch>
        </p:blipFill>
        <p:spPr>
          <a:xfrm>
            <a:off x="519680" y="2144294"/>
            <a:ext cx="11357009" cy="2930841"/>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99547"/>
            <a:ext cx="11357008" cy="553645"/>
          </a:xfrm>
        </p:spPr>
        <p:txBody>
          <a:bodyPr>
            <a:normAutofit/>
          </a:bodyPr>
          <a:lstStyle/>
          <a:p>
            <a:r>
              <a:rPr lang="en-US" dirty="0">
                <a:latin typeface="Consolas" panose="020B0609020204030204" pitchFamily="49" charset="0"/>
              </a:rPr>
              <a:t>Stay in Screen</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417496" y="1010353"/>
            <a:ext cx="10639387" cy="1008768"/>
          </a:xfrm>
        </p:spPr>
        <p:txBody>
          <a:bodyPr>
            <a:normAutofit lnSpcReduction="10000"/>
          </a:bodyPr>
          <a:lstStyle/>
          <a:p>
            <a:pPr marL="461963" indent="-461963">
              <a:buFont typeface="Arial" panose="020B0604020202020204" pitchFamily="34" charset="0"/>
              <a:buChar char="•"/>
            </a:pPr>
            <a:r>
              <a:rPr lang="en-US" sz="2400" dirty="0">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a:t>
            </a:r>
            <a:r>
              <a:rPr lang="en-US" sz="2400" dirty="0">
                <a:latin typeface="Consolas" panose="020B0609020204030204" pitchFamily="49" charset="0"/>
              </a:rPr>
              <a:t>Toolbox drawer, under the Effects category, drag a </a:t>
            </a:r>
            <a:r>
              <a:rPr lang="en-US" sz="2400" b="1" dirty="0">
                <a:solidFill>
                  <a:srgbClr val="4B7BEC"/>
                </a:solidFill>
                <a:latin typeface="Consolas" panose="020B0609020204030204" pitchFamily="49" charset="0"/>
              </a:rPr>
              <a:t>Set sprite Stay in Screen </a:t>
            </a:r>
            <a:r>
              <a:rPr lang="en-US" sz="2400" dirty="0">
                <a:latin typeface="Consolas" panose="020B0609020204030204" pitchFamily="49" charset="0"/>
              </a:rPr>
              <a:t>block, and drop after the </a:t>
            </a:r>
            <a:r>
              <a:rPr lang="en-US" sz="2400" b="1" dirty="0">
                <a:solidFill>
                  <a:srgbClr val="E15F41"/>
                </a:solidFill>
                <a:latin typeface="Consolas" panose="020B0609020204030204" pitchFamily="49" charset="0"/>
              </a:rPr>
              <a:t>Move</a:t>
            </a:r>
            <a:r>
              <a:rPr lang="en-US" sz="2400" dirty="0">
                <a:latin typeface="Consolas" panose="020B0609020204030204" pitchFamily="49" charset="0"/>
              </a:rPr>
              <a:t> sprite block</a:t>
            </a:r>
          </a:p>
        </p:txBody>
      </p:sp>
      <p:sp>
        <p:nvSpPr>
          <p:cNvPr id="7" name="Content Placeholder 2">
            <a:extLst>
              <a:ext uri="{FF2B5EF4-FFF2-40B4-BE49-F238E27FC236}">
                <a16:creationId xmlns:a16="http://schemas.microsoft.com/office/drawing/2014/main" id="{9D675DE8-55B8-44AC-A10A-523C38D0C070}"/>
              </a:ext>
            </a:extLst>
          </p:cNvPr>
          <p:cNvSpPr txBox="1">
            <a:spLocks/>
          </p:cNvSpPr>
          <p:nvPr/>
        </p:nvSpPr>
        <p:spPr>
          <a:xfrm>
            <a:off x="417496" y="5215913"/>
            <a:ext cx="7044849" cy="126346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latin typeface="Consolas" panose="020B0609020204030204" pitchFamily="49" charset="0"/>
              </a:rPr>
              <a:t>In the </a:t>
            </a:r>
            <a:r>
              <a:rPr lang="en-US" sz="2400" b="1" dirty="0">
                <a:solidFill>
                  <a:srgbClr val="4B7BEC"/>
                </a:solidFill>
                <a:latin typeface="Consolas" panose="020B0609020204030204" pitchFamily="49" charset="0"/>
              </a:rPr>
              <a:t>Set sprite Stay in Screen </a:t>
            </a:r>
            <a:r>
              <a:rPr lang="en-US" sz="2400" dirty="0">
                <a:latin typeface="Consolas" panose="020B0609020204030204" pitchFamily="49" charset="0"/>
              </a:rPr>
              <a:t>block, </a:t>
            </a:r>
          </a:p>
          <a:p>
            <a:pPr marL="914400" indent="-461963">
              <a:buFont typeface="Arial" panose="020B0604020202020204" pitchFamily="34" charset="0"/>
              <a:buChar char="•"/>
            </a:pPr>
            <a:r>
              <a:rPr lang="en-US" sz="2400" dirty="0">
                <a:latin typeface="Consolas" panose="020B0609020204030204" pitchFamily="49" charset="0"/>
              </a:rPr>
              <a:t>Select the </a:t>
            </a:r>
            <a:r>
              <a:rPr lang="en-US" sz="2400" b="1" dirty="0">
                <a:latin typeface="Consolas" panose="020B0609020204030204" pitchFamily="49" charset="0"/>
              </a:rPr>
              <a:t>chicken</a:t>
            </a:r>
            <a:r>
              <a:rPr lang="en-US" sz="2400" dirty="0">
                <a:latin typeface="Consolas" panose="020B0609020204030204" pitchFamily="49" charset="0"/>
              </a:rPr>
              <a:t> variable</a:t>
            </a:r>
          </a:p>
          <a:p>
            <a:pPr marL="914400" indent="-461963">
              <a:buFont typeface="Arial" panose="020B0604020202020204" pitchFamily="34" charset="0"/>
              <a:buChar char="•"/>
            </a:pPr>
            <a:r>
              <a:rPr lang="en-US" sz="2400" dirty="0">
                <a:latin typeface="Consolas" panose="020B0609020204030204" pitchFamily="49" charset="0"/>
              </a:rPr>
              <a:t>Toggle the value to </a:t>
            </a:r>
            <a:r>
              <a:rPr lang="en-US" sz="2400" b="1" dirty="0">
                <a:latin typeface="Consolas" panose="020B0609020204030204" pitchFamily="49" charset="0"/>
              </a:rPr>
              <a:t>On</a:t>
            </a:r>
          </a:p>
        </p:txBody>
      </p:sp>
      <p:pic>
        <p:nvPicPr>
          <p:cNvPr id="10" name="Picture 9" descr="A screenshot of a cell phone&#10;&#10;Description automatically generated">
            <a:extLst>
              <a:ext uri="{FF2B5EF4-FFF2-40B4-BE49-F238E27FC236}">
                <a16:creationId xmlns:a16="http://schemas.microsoft.com/office/drawing/2014/main" id="{C541FCF4-99BE-41AC-8F05-D0621BB25688}"/>
              </a:ext>
            </a:extLst>
          </p:cNvPr>
          <p:cNvPicPr>
            <a:picLocks noChangeAspect="1"/>
          </p:cNvPicPr>
          <p:nvPr/>
        </p:nvPicPr>
        <p:blipFill rotWithShape="1">
          <a:blip r:embed="rId3">
            <a:extLst>
              <a:ext uri="{28A0092B-C50C-407E-A947-70E740481C1C}">
                <a14:useLocalDpi xmlns:a14="http://schemas.microsoft.com/office/drawing/2010/main" val="0"/>
              </a:ext>
            </a:extLst>
          </a:blip>
          <a:srcRect l="2661" t="71810" r="16807" b="7681"/>
          <a:stretch/>
        </p:blipFill>
        <p:spPr>
          <a:xfrm>
            <a:off x="6198184" y="5780660"/>
            <a:ext cx="5318235" cy="749177"/>
          </a:xfrm>
          <a:prstGeom prst="rect">
            <a:avLst/>
          </a:prstGeom>
        </p:spPr>
      </p:pic>
      <p:sp>
        <p:nvSpPr>
          <p:cNvPr id="11" name="Oval 10">
            <a:extLst>
              <a:ext uri="{FF2B5EF4-FFF2-40B4-BE49-F238E27FC236}">
                <a16:creationId xmlns:a16="http://schemas.microsoft.com/office/drawing/2014/main" id="{4760D4C8-C56D-4B49-AAF2-EE3B5519C3A2}"/>
              </a:ext>
            </a:extLst>
          </p:cNvPr>
          <p:cNvSpPr/>
          <p:nvPr/>
        </p:nvSpPr>
        <p:spPr>
          <a:xfrm>
            <a:off x="1739464" y="4494315"/>
            <a:ext cx="4125309" cy="61859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6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3A71B7-30CE-40FA-B9DA-20FA20E1576B}"/>
              </a:ext>
            </a:extLst>
          </p:cNvPr>
          <p:cNvPicPr>
            <a:picLocks noChangeAspect="1"/>
          </p:cNvPicPr>
          <p:nvPr/>
        </p:nvPicPr>
        <p:blipFill>
          <a:blip r:embed="rId2"/>
          <a:stretch>
            <a:fillRect/>
          </a:stretch>
        </p:blipFill>
        <p:spPr>
          <a:xfrm>
            <a:off x="1034843" y="1891862"/>
            <a:ext cx="10122313" cy="4666591"/>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99547"/>
            <a:ext cx="11357008" cy="553645"/>
          </a:xfrm>
        </p:spPr>
        <p:txBody>
          <a:bodyPr>
            <a:normAutofit/>
          </a:bodyPr>
          <a:lstStyle/>
          <a:p>
            <a:r>
              <a:rPr lang="en-US" dirty="0">
                <a:latin typeface="Consolas" panose="020B0609020204030204" pitchFamily="49" charset="0"/>
              </a:rPr>
              <a:t>Initialize Life and Score</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417496" y="1010353"/>
            <a:ext cx="11112352" cy="1008768"/>
          </a:xfrm>
        </p:spPr>
        <p:txBody>
          <a:bodyPr>
            <a:normAutofit/>
          </a:bodyPr>
          <a:lstStyle/>
          <a:p>
            <a:pPr marL="461963" indent="-461963">
              <a:buFont typeface="Arial" panose="020B0604020202020204" pitchFamily="34" charset="0"/>
              <a:buChar char="•"/>
            </a:pPr>
            <a:r>
              <a:rPr lang="en-US" sz="2400" dirty="0">
                <a:latin typeface="Consolas" panose="020B0609020204030204" pitchFamily="49" charset="0"/>
              </a:rPr>
              <a:t>From the </a:t>
            </a:r>
            <a:r>
              <a:rPr lang="en-US" sz="2400" b="1" dirty="0">
                <a:solidFill>
                  <a:srgbClr val="CE6A86"/>
                </a:solidFill>
                <a:latin typeface="Consolas" panose="020B0609020204030204" pitchFamily="49" charset="0"/>
              </a:rPr>
              <a:t>Info</a:t>
            </a:r>
            <a:r>
              <a:rPr lang="en-US" sz="2400" dirty="0">
                <a:gradFill>
                  <a:gsLst>
                    <a:gs pos="1250">
                      <a:srgbClr val="000000"/>
                    </a:gs>
                    <a:gs pos="100000">
                      <a:srgbClr val="000000"/>
                    </a:gs>
                  </a:gsLst>
                  <a:lin ang="5400000" scaled="0"/>
                </a:gradFill>
                <a:latin typeface="Consolas" panose="020B0609020204030204" pitchFamily="49" charset="0"/>
              </a:rPr>
              <a:t> </a:t>
            </a:r>
            <a:r>
              <a:rPr lang="en-US" sz="2400" dirty="0">
                <a:latin typeface="Consolas" panose="020B0609020204030204" pitchFamily="49" charset="0"/>
              </a:rPr>
              <a:t>Toolbox drawer, drag a </a:t>
            </a:r>
            <a:r>
              <a:rPr lang="en-US" sz="2400" b="1" dirty="0">
                <a:solidFill>
                  <a:srgbClr val="CE6A86"/>
                </a:solidFill>
                <a:latin typeface="Consolas" panose="020B0609020204030204" pitchFamily="49" charset="0"/>
              </a:rPr>
              <a:t>Set Score </a:t>
            </a:r>
            <a:r>
              <a:rPr lang="en-US" sz="2400" dirty="0">
                <a:latin typeface="Consolas" panose="020B0609020204030204" pitchFamily="49" charset="0"/>
              </a:rPr>
              <a:t>and a </a:t>
            </a:r>
            <a:r>
              <a:rPr lang="en-US" sz="2400" b="1" dirty="0">
                <a:solidFill>
                  <a:srgbClr val="CE6A86"/>
                </a:solidFill>
                <a:latin typeface="Consolas" panose="020B0609020204030204" pitchFamily="49" charset="0"/>
              </a:rPr>
              <a:t>Set Life </a:t>
            </a:r>
            <a:r>
              <a:rPr lang="en-US" sz="2400" dirty="0">
                <a:latin typeface="Consolas" panose="020B0609020204030204" pitchFamily="49" charset="0"/>
              </a:rPr>
              <a:t>block, and drop after the </a:t>
            </a:r>
            <a:r>
              <a:rPr lang="en-US" sz="2400" b="1" dirty="0">
                <a:solidFill>
                  <a:srgbClr val="4B7BEC"/>
                </a:solidFill>
                <a:latin typeface="Consolas" panose="020B0609020204030204" pitchFamily="49" charset="0"/>
              </a:rPr>
              <a:t>Set sprite Stay in Screen </a:t>
            </a:r>
            <a:r>
              <a:rPr lang="en-US" sz="2400" dirty="0">
                <a:latin typeface="Consolas" panose="020B0609020204030204" pitchFamily="49" charset="0"/>
              </a:rPr>
              <a:t>block</a:t>
            </a:r>
          </a:p>
        </p:txBody>
      </p:sp>
      <p:sp>
        <p:nvSpPr>
          <p:cNvPr id="11" name="Oval 10">
            <a:extLst>
              <a:ext uri="{FF2B5EF4-FFF2-40B4-BE49-F238E27FC236}">
                <a16:creationId xmlns:a16="http://schemas.microsoft.com/office/drawing/2014/main" id="{4760D4C8-C56D-4B49-AAF2-EE3B5519C3A2}"/>
              </a:ext>
            </a:extLst>
          </p:cNvPr>
          <p:cNvSpPr/>
          <p:nvPr/>
        </p:nvSpPr>
        <p:spPr>
          <a:xfrm>
            <a:off x="2753710" y="3821653"/>
            <a:ext cx="2091559" cy="6557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4BE381F-52DE-42B4-ABB0-66F3F66F730A}"/>
              </a:ext>
            </a:extLst>
          </p:cNvPr>
          <p:cNvSpPr/>
          <p:nvPr/>
        </p:nvSpPr>
        <p:spPr>
          <a:xfrm>
            <a:off x="2664372" y="5902699"/>
            <a:ext cx="2091559" cy="6557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59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259247"/>
            <a:ext cx="10515600" cy="553998"/>
          </a:xfrm>
        </p:spPr>
        <p:txBody>
          <a:bodyPr/>
          <a:lstStyle/>
          <a:p>
            <a:r>
              <a:rPr lang="en-US" dirty="0">
                <a:latin typeface="Consolas" panose="020B0609020204030204" pitchFamily="49" charset="0"/>
              </a:rPr>
              <a:t>Create Car Enemy Sprites</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347121" y="1164876"/>
            <a:ext cx="4609367" cy="1707897"/>
          </a:xfrm>
        </p:spPr>
        <p:txBody>
          <a:bodyPr>
            <a:normAutofit/>
          </a:bodyPr>
          <a:lstStyle/>
          <a:p>
            <a:pPr marL="461963" indent="-461963">
              <a:lnSpc>
                <a:spcPct val="100000"/>
              </a:lnSpc>
              <a:buFont typeface="Arial" panose="020B0604020202020204" pitchFamily="34" charset="0"/>
              <a:buChar char="•"/>
            </a:pPr>
            <a:r>
              <a:rPr lang="en-US" sz="2400" dirty="0">
                <a:latin typeface="Consolas" panose="020B0609020204030204" pitchFamily="49" charset="0"/>
              </a:rPr>
              <a:t>From the </a:t>
            </a:r>
            <a:r>
              <a:rPr lang="en-US" sz="2400" b="1" dirty="0">
                <a:solidFill>
                  <a:srgbClr val="8755CF"/>
                </a:solidFill>
                <a:latin typeface="Consolas" panose="020B0609020204030204" pitchFamily="49" charset="0"/>
              </a:rPr>
              <a:t>Game</a:t>
            </a:r>
            <a:r>
              <a:rPr lang="en-US" sz="2400" dirty="0">
                <a:latin typeface="Consolas" panose="020B0609020204030204" pitchFamily="49" charset="0"/>
              </a:rPr>
              <a:t> Toolbox drawer, drag a </a:t>
            </a:r>
            <a:r>
              <a:rPr lang="en-US" sz="2400" b="1" dirty="0">
                <a:solidFill>
                  <a:srgbClr val="8755CF"/>
                </a:solidFill>
                <a:latin typeface="Consolas" panose="020B0609020204030204" pitchFamily="49" charset="0"/>
              </a:rPr>
              <a:t>On Game Update Every</a:t>
            </a:r>
            <a:r>
              <a:rPr lang="en-US" sz="2400" dirty="0">
                <a:latin typeface="Consolas" panose="020B0609020204030204" pitchFamily="49" charset="0"/>
              </a:rPr>
              <a:t> block onto the Workspace</a:t>
            </a:r>
          </a:p>
        </p:txBody>
      </p:sp>
      <p:pic>
        <p:nvPicPr>
          <p:cNvPr id="8" name="Picture 7">
            <a:extLst>
              <a:ext uri="{FF2B5EF4-FFF2-40B4-BE49-F238E27FC236}">
                <a16:creationId xmlns:a16="http://schemas.microsoft.com/office/drawing/2014/main" id="{51CA8086-099E-4966-BD63-81A4121CF2AB}"/>
              </a:ext>
            </a:extLst>
          </p:cNvPr>
          <p:cNvPicPr>
            <a:picLocks noChangeAspect="1"/>
          </p:cNvPicPr>
          <p:nvPr/>
        </p:nvPicPr>
        <p:blipFill>
          <a:blip r:embed="rId2"/>
          <a:stretch>
            <a:fillRect/>
          </a:stretch>
        </p:blipFill>
        <p:spPr>
          <a:xfrm>
            <a:off x="4956488" y="1051793"/>
            <a:ext cx="7033768" cy="2786207"/>
          </a:xfrm>
          <a:prstGeom prst="rect">
            <a:avLst/>
          </a:prstGeom>
          <a:ln>
            <a:solidFill>
              <a:schemeClr val="tx1">
                <a:lumMod val="50000"/>
                <a:lumOff val="50000"/>
              </a:schemeClr>
            </a:solidFill>
          </a:ln>
        </p:spPr>
      </p:pic>
      <p:sp>
        <p:nvSpPr>
          <p:cNvPr id="11" name="Content Placeholder 2">
            <a:extLst>
              <a:ext uri="{FF2B5EF4-FFF2-40B4-BE49-F238E27FC236}">
                <a16:creationId xmlns:a16="http://schemas.microsoft.com/office/drawing/2014/main" id="{1E66F4DD-4458-410B-A678-9654D3B18652}"/>
              </a:ext>
            </a:extLst>
          </p:cNvPr>
          <p:cNvSpPr txBox="1">
            <a:spLocks/>
          </p:cNvSpPr>
          <p:nvPr/>
        </p:nvSpPr>
        <p:spPr>
          <a:xfrm>
            <a:off x="530192" y="4151106"/>
            <a:ext cx="10515600" cy="989279"/>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drag another </a:t>
            </a:r>
            <a:r>
              <a:rPr lang="en-US" sz="2400" b="1" dirty="0">
                <a:solidFill>
                  <a:srgbClr val="EC3B59"/>
                </a:solidFill>
                <a:latin typeface="Consolas" panose="020B0609020204030204" pitchFamily="49" charset="0"/>
              </a:rPr>
              <a:t>Set</a:t>
            </a:r>
            <a:r>
              <a:rPr lang="en-US" sz="2400" dirty="0">
                <a:gradFill>
                  <a:gsLst>
                    <a:gs pos="1250">
                      <a:srgbClr val="000000"/>
                    </a:gs>
                    <a:gs pos="100000">
                      <a:srgbClr val="000000"/>
                    </a:gs>
                  </a:gsLst>
                  <a:lin ang="5400000" scaled="0"/>
                </a:gradFill>
                <a:latin typeface="Consolas" panose="020B0609020204030204" pitchFamily="49" charset="0"/>
              </a:rPr>
              <a:t> sprite block, and drop into the </a:t>
            </a:r>
            <a:r>
              <a:rPr lang="en-US" sz="2400" b="1" dirty="0">
                <a:solidFill>
                  <a:srgbClr val="8755CF"/>
                </a:solidFill>
                <a:latin typeface="Consolas" panose="020B0609020204030204" pitchFamily="49" charset="0"/>
              </a:rPr>
              <a:t>On Game Update Every</a:t>
            </a:r>
            <a:r>
              <a:rPr lang="en-US" sz="2400" dirty="0">
                <a:solidFill>
                  <a:srgbClr val="8755CF"/>
                </a:solidFill>
                <a:latin typeface="Consolas" panose="020B0609020204030204" pitchFamily="49" charset="0"/>
              </a:rPr>
              <a:t> </a:t>
            </a:r>
            <a:r>
              <a:rPr lang="en-US" sz="2400" dirty="0">
                <a:gradFill>
                  <a:gsLst>
                    <a:gs pos="1250">
                      <a:srgbClr val="000000"/>
                    </a:gs>
                    <a:gs pos="100000">
                      <a:srgbClr val="000000"/>
                    </a:gs>
                  </a:gsLst>
                  <a:lin ang="5400000" scaled="0"/>
                </a:gradFill>
                <a:latin typeface="Consolas" panose="020B0609020204030204" pitchFamily="49" charset="0"/>
              </a:rPr>
              <a:t>block</a:t>
            </a:r>
            <a:endParaRPr lang="en-US" sz="2400" dirty="0">
              <a:latin typeface="Consolas" panose="020B0609020204030204" pitchFamily="49" charset="0"/>
            </a:endParaRPr>
          </a:p>
        </p:txBody>
      </p:sp>
      <p:sp>
        <p:nvSpPr>
          <p:cNvPr id="12" name="Oval 11">
            <a:extLst>
              <a:ext uri="{FF2B5EF4-FFF2-40B4-BE49-F238E27FC236}">
                <a16:creationId xmlns:a16="http://schemas.microsoft.com/office/drawing/2014/main" id="{27A53376-9623-4343-81DD-C221B40DC9E2}"/>
              </a:ext>
            </a:extLst>
          </p:cNvPr>
          <p:cNvSpPr/>
          <p:nvPr/>
        </p:nvSpPr>
        <p:spPr>
          <a:xfrm>
            <a:off x="6248400" y="2824766"/>
            <a:ext cx="2895601" cy="9972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8AD7A628-C131-455B-BFF9-4F132C4B73DD}"/>
              </a:ext>
            </a:extLst>
          </p:cNvPr>
          <p:cNvPicPr>
            <a:picLocks noChangeAspect="1"/>
          </p:cNvPicPr>
          <p:nvPr/>
        </p:nvPicPr>
        <p:blipFill rotWithShape="1">
          <a:blip r:embed="rId3">
            <a:extLst>
              <a:ext uri="{28A0092B-C50C-407E-A947-70E740481C1C}">
                <a14:useLocalDpi xmlns:a14="http://schemas.microsoft.com/office/drawing/2010/main" val="0"/>
              </a:ext>
            </a:extLst>
          </a:blip>
          <a:srcRect r="54052" b="53536"/>
          <a:stretch/>
        </p:blipFill>
        <p:spPr>
          <a:xfrm>
            <a:off x="3873061" y="5116333"/>
            <a:ext cx="4966139" cy="1609987"/>
          </a:xfrm>
          <a:prstGeom prst="rect">
            <a:avLst/>
          </a:prstGeom>
        </p:spPr>
      </p:pic>
    </p:spTree>
    <p:extLst>
      <p:ext uri="{BB962C8B-B14F-4D97-AF65-F5344CB8AC3E}">
        <p14:creationId xmlns:p14="http://schemas.microsoft.com/office/powerpoint/2010/main" val="308284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259247"/>
            <a:ext cx="10515600" cy="553998"/>
          </a:xfrm>
        </p:spPr>
        <p:txBody>
          <a:bodyPr/>
          <a:lstStyle/>
          <a:p>
            <a:r>
              <a:rPr lang="en-US" dirty="0">
                <a:latin typeface="Consolas" panose="020B0609020204030204" pitchFamily="49" charset="0"/>
              </a:rPr>
              <a:t>Create Car Enemy Sprites</a:t>
            </a:r>
          </a:p>
        </p:txBody>
      </p:sp>
      <p:sp>
        <p:nvSpPr>
          <p:cNvPr id="11" name="Content Placeholder 2">
            <a:extLst>
              <a:ext uri="{FF2B5EF4-FFF2-40B4-BE49-F238E27FC236}">
                <a16:creationId xmlns:a16="http://schemas.microsoft.com/office/drawing/2014/main" id="{1E66F4DD-4458-410B-A678-9654D3B18652}"/>
              </a:ext>
            </a:extLst>
          </p:cNvPr>
          <p:cNvSpPr txBox="1">
            <a:spLocks/>
          </p:cNvSpPr>
          <p:nvPr/>
        </p:nvSpPr>
        <p:spPr>
          <a:xfrm>
            <a:off x="372537" y="1085796"/>
            <a:ext cx="7709918" cy="818771"/>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EC3B59"/>
                </a:solidFill>
                <a:latin typeface="Consolas" panose="020B0609020204030204" pitchFamily="49" charset="0"/>
              </a:rPr>
              <a:t>Set</a:t>
            </a:r>
            <a:r>
              <a:rPr lang="en-US" sz="2400" dirty="0">
                <a:gradFill>
                  <a:gsLst>
                    <a:gs pos="1250">
                      <a:srgbClr val="000000"/>
                    </a:gs>
                    <a:gs pos="100000">
                      <a:srgbClr val="000000"/>
                    </a:gs>
                  </a:gsLst>
                  <a:lin ang="5400000" scaled="0"/>
                </a:gradFill>
                <a:latin typeface="Consolas" panose="020B0609020204030204" pitchFamily="49" charset="0"/>
              </a:rPr>
              <a:t> sprite block, click the drop-down to rename mySprite2 variable to “</a:t>
            </a:r>
            <a:r>
              <a:rPr lang="en-US" sz="2400" b="1" dirty="0">
                <a:gradFill>
                  <a:gsLst>
                    <a:gs pos="1250">
                      <a:srgbClr val="000000"/>
                    </a:gs>
                    <a:gs pos="100000">
                      <a:srgbClr val="000000"/>
                    </a:gs>
                  </a:gsLst>
                  <a:lin ang="5400000" scaled="0"/>
                </a:gradFill>
                <a:latin typeface="Consolas" panose="020B0609020204030204" pitchFamily="49" charset="0"/>
              </a:rPr>
              <a:t>car</a:t>
            </a:r>
            <a:r>
              <a:rPr lang="en-US" sz="2400" dirty="0">
                <a:gradFill>
                  <a:gsLst>
                    <a:gs pos="1250">
                      <a:srgbClr val="000000"/>
                    </a:gs>
                    <a:gs pos="100000">
                      <a:srgbClr val="000000"/>
                    </a:gs>
                  </a:gsLst>
                  <a:lin ang="5400000" scaled="0"/>
                </a:gradFill>
                <a:latin typeface="Consolas" panose="020B0609020204030204" pitchFamily="49" charset="0"/>
              </a:rPr>
              <a:t>”</a:t>
            </a:r>
            <a:endParaRPr lang="en-US" sz="2400" dirty="0">
              <a:latin typeface="Consolas" panose="020B0609020204030204" pitchFamily="49" charset="0"/>
            </a:endParaRPr>
          </a:p>
        </p:txBody>
      </p:sp>
      <p:pic>
        <p:nvPicPr>
          <p:cNvPr id="4" name="Picture 3">
            <a:extLst>
              <a:ext uri="{FF2B5EF4-FFF2-40B4-BE49-F238E27FC236}">
                <a16:creationId xmlns:a16="http://schemas.microsoft.com/office/drawing/2014/main" id="{3C27D8F0-85AD-4EA1-BCBD-A0E66A753CF9}"/>
              </a:ext>
            </a:extLst>
          </p:cNvPr>
          <p:cNvPicPr>
            <a:picLocks noChangeAspect="1"/>
          </p:cNvPicPr>
          <p:nvPr/>
        </p:nvPicPr>
        <p:blipFill>
          <a:blip r:embed="rId2"/>
          <a:stretch>
            <a:fillRect/>
          </a:stretch>
        </p:blipFill>
        <p:spPr>
          <a:xfrm>
            <a:off x="819673" y="1904567"/>
            <a:ext cx="4857750" cy="2324100"/>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6F3F1BA7-7449-475D-9802-A1ADAFD30118}"/>
              </a:ext>
            </a:extLst>
          </p:cNvPr>
          <p:cNvPicPr>
            <a:picLocks noChangeAspect="1"/>
          </p:cNvPicPr>
          <p:nvPr/>
        </p:nvPicPr>
        <p:blipFill>
          <a:blip r:embed="rId3"/>
          <a:stretch>
            <a:fillRect/>
          </a:stretch>
        </p:blipFill>
        <p:spPr>
          <a:xfrm>
            <a:off x="819673" y="4427401"/>
            <a:ext cx="4838061" cy="1889316"/>
          </a:xfrm>
          <a:prstGeom prst="rect">
            <a:avLst/>
          </a:prstGeom>
          <a:ln>
            <a:solidFill>
              <a:schemeClr val="tx1">
                <a:lumMod val="50000"/>
                <a:lumOff val="50000"/>
              </a:schemeClr>
            </a:solidFill>
          </a:ln>
        </p:spPr>
      </p:pic>
      <p:sp>
        <p:nvSpPr>
          <p:cNvPr id="13" name="Content Placeholder 2">
            <a:extLst>
              <a:ext uri="{FF2B5EF4-FFF2-40B4-BE49-F238E27FC236}">
                <a16:creationId xmlns:a16="http://schemas.microsoft.com/office/drawing/2014/main" id="{A09490B8-6586-4A3C-AF61-B8D83DB33C50}"/>
              </a:ext>
            </a:extLst>
          </p:cNvPr>
          <p:cNvSpPr txBox="1">
            <a:spLocks/>
          </p:cNvSpPr>
          <p:nvPr/>
        </p:nvSpPr>
        <p:spPr>
          <a:xfrm>
            <a:off x="6372673" y="2054011"/>
            <a:ext cx="5345091" cy="1463724"/>
          </a:xfrm>
          <a:prstGeom prst="rect">
            <a:avLst/>
          </a:prstGeom>
        </p:spPr>
        <p:txBody>
          <a:bodyPr vert="horz" wrap="square" lIns="0" tIns="0" rIns="0" bIns="0" rtlCol="0">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Sprite</a:t>
            </a:r>
            <a:r>
              <a:rPr lang="en-US" sz="2400" dirty="0">
                <a:gradFill>
                  <a:gsLst>
                    <a:gs pos="1250">
                      <a:srgbClr val="000000"/>
                    </a:gs>
                    <a:gs pos="100000">
                      <a:srgbClr val="000000"/>
                    </a:gs>
                  </a:gsLst>
                  <a:lin ang="5400000" scaled="0"/>
                </a:gradFill>
                <a:latin typeface="Consolas" panose="020B0609020204030204" pitchFamily="49" charset="0"/>
              </a:rPr>
              <a:t> block, </a:t>
            </a:r>
            <a:r>
              <a:rPr lang="en-US" sz="2400" dirty="0">
                <a:latin typeface="Consolas" panose="020B0609020204030204" pitchFamily="49" charset="0"/>
              </a:rPr>
              <a:t>click on the empty Image</a:t>
            </a:r>
          </a:p>
          <a:p>
            <a:pPr marL="461963" indent="-461963">
              <a:buFont typeface="Arial" panose="020B0604020202020204" pitchFamily="34" charset="0"/>
              <a:buChar char="•"/>
            </a:pPr>
            <a:r>
              <a:rPr lang="en-US" sz="2400" dirty="0">
                <a:latin typeface="Consolas" panose="020B0609020204030204" pitchFamily="49" charset="0"/>
              </a:rPr>
              <a:t>Click the </a:t>
            </a:r>
            <a:r>
              <a:rPr lang="en-US" sz="2400" b="1" dirty="0">
                <a:latin typeface="Consolas" panose="020B0609020204030204" pitchFamily="49" charset="0"/>
              </a:rPr>
              <a:t>Gallery</a:t>
            </a:r>
            <a:r>
              <a:rPr lang="en-US" sz="2400" dirty="0">
                <a:latin typeface="Consolas" panose="020B0609020204030204" pitchFamily="49" charset="0"/>
              </a:rPr>
              <a:t> and select a car image</a:t>
            </a:r>
          </a:p>
        </p:txBody>
      </p:sp>
      <p:pic>
        <p:nvPicPr>
          <p:cNvPr id="9" name="Picture 8">
            <a:extLst>
              <a:ext uri="{FF2B5EF4-FFF2-40B4-BE49-F238E27FC236}">
                <a16:creationId xmlns:a16="http://schemas.microsoft.com/office/drawing/2014/main" id="{3F540A73-0F99-473D-8729-9B4D370ADEC8}"/>
              </a:ext>
            </a:extLst>
          </p:cNvPr>
          <p:cNvPicPr>
            <a:picLocks noChangeAspect="1"/>
          </p:cNvPicPr>
          <p:nvPr/>
        </p:nvPicPr>
        <p:blipFill rotWithShape="1">
          <a:blip r:embed="rId4"/>
          <a:srcRect b="18861"/>
          <a:stretch/>
        </p:blipFill>
        <p:spPr>
          <a:xfrm>
            <a:off x="7443072" y="3517735"/>
            <a:ext cx="3602720" cy="3391846"/>
          </a:xfrm>
          <a:prstGeom prst="rect">
            <a:avLst/>
          </a:prstGeom>
          <a:ln>
            <a:solidFill>
              <a:schemeClr val="tx1">
                <a:lumMod val="50000"/>
                <a:lumOff val="50000"/>
              </a:schemeClr>
            </a:solidFill>
          </a:ln>
        </p:spPr>
      </p:pic>
      <p:sp>
        <p:nvSpPr>
          <p:cNvPr id="15" name="Oval 14">
            <a:extLst>
              <a:ext uri="{FF2B5EF4-FFF2-40B4-BE49-F238E27FC236}">
                <a16:creationId xmlns:a16="http://schemas.microsoft.com/office/drawing/2014/main" id="{32CBAEE1-2BB5-49D7-8C90-F0B5D8F81178}"/>
              </a:ext>
            </a:extLst>
          </p:cNvPr>
          <p:cNvSpPr/>
          <p:nvPr/>
        </p:nvSpPr>
        <p:spPr>
          <a:xfrm>
            <a:off x="9133490" y="4043966"/>
            <a:ext cx="924910" cy="38343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02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530192" y="259247"/>
            <a:ext cx="10515600" cy="553998"/>
          </a:xfrm>
        </p:spPr>
        <p:txBody>
          <a:bodyPr/>
          <a:lstStyle/>
          <a:p>
            <a:r>
              <a:rPr lang="en-US" dirty="0">
                <a:latin typeface="Consolas" panose="020B0609020204030204" pitchFamily="49" charset="0"/>
              </a:rPr>
              <a:t>Set Car Enemy position</a:t>
            </a:r>
          </a:p>
        </p:txBody>
      </p:sp>
      <p:sp>
        <p:nvSpPr>
          <p:cNvPr id="11" name="Content Placeholder 2">
            <a:extLst>
              <a:ext uri="{FF2B5EF4-FFF2-40B4-BE49-F238E27FC236}">
                <a16:creationId xmlns:a16="http://schemas.microsoft.com/office/drawing/2014/main" id="{1E66F4DD-4458-410B-A678-9654D3B18652}"/>
              </a:ext>
            </a:extLst>
          </p:cNvPr>
          <p:cNvSpPr txBox="1">
            <a:spLocks/>
          </p:cNvSpPr>
          <p:nvPr/>
        </p:nvSpPr>
        <p:spPr>
          <a:xfrm>
            <a:off x="306809" y="1211862"/>
            <a:ext cx="6850736" cy="9202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Sprite</a:t>
            </a:r>
            <a:r>
              <a:rPr lang="en-US" sz="2400" dirty="0">
                <a:gradFill>
                  <a:gsLst>
                    <a:gs pos="1250">
                      <a:srgbClr val="000000"/>
                    </a:gs>
                    <a:gs pos="100000">
                      <a:srgbClr val="000000"/>
                    </a:gs>
                  </a:gsLst>
                  <a:lin ang="5400000" scaled="0"/>
                </a:gradFill>
                <a:latin typeface="Consolas" panose="020B0609020204030204" pitchFamily="49" charset="0"/>
              </a:rPr>
              <a:t> block, click the drop-down to select an Enemy sprite kind</a:t>
            </a:r>
            <a:endParaRPr lang="en-US" sz="2400" dirty="0">
              <a:latin typeface="Consolas" panose="020B0609020204030204" pitchFamily="49" charset="0"/>
            </a:endParaRPr>
          </a:p>
        </p:txBody>
      </p:sp>
      <p:sp>
        <p:nvSpPr>
          <p:cNvPr id="13" name="Content Placeholder 2">
            <a:extLst>
              <a:ext uri="{FF2B5EF4-FFF2-40B4-BE49-F238E27FC236}">
                <a16:creationId xmlns:a16="http://schemas.microsoft.com/office/drawing/2014/main" id="{A09490B8-6586-4A3C-AF61-B8D83DB33C50}"/>
              </a:ext>
            </a:extLst>
          </p:cNvPr>
          <p:cNvSpPr txBox="1">
            <a:spLocks/>
          </p:cNvSpPr>
          <p:nvPr/>
        </p:nvSpPr>
        <p:spPr>
          <a:xfrm>
            <a:off x="306809" y="3029391"/>
            <a:ext cx="11885191" cy="920213"/>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1963" indent="-461963">
              <a:buFont typeface="Arial" panose="020B0604020202020204" pitchFamily="34" charset="0"/>
              <a:buChar char="•"/>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a:t>
            </a:r>
            <a:r>
              <a:rPr lang="en-US" sz="2400" dirty="0">
                <a:latin typeface="Consolas" panose="020B0609020204030204" pitchFamily="49" charset="0"/>
              </a:rPr>
              <a:t>drag a </a:t>
            </a:r>
            <a:r>
              <a:rPr lang="en-US" sz="2400" b="1" dirty="0">
                <a:solidFill>
                  <a:srgbClr val="4B7BEC"/>
                </a:solidFill>
                <a:latin typeface="Consolas" panose="020B0609020204030204" pitchFamily="49" charset="0"/>
              </a:rPr>
              <a:t>Set Position </a:t>
            </a:r>
            <a:r>
              <a:rPr lang="en-US" sz="2400" dirty="0">
                <a:latin typeface="Consolas" panose="020B0609020204030204" pitchFamily="49" charset="0"/>
              </a:rPr>
              <a:t>block, and drop into the </a:t>
            </a:r>
            <a:r>
              <a:rPr lang="en-US" sz="2400" b="1" dirty="0">
                <a:solidFill>
                  <a:srgbClr val="8755CF"/>
                </a:solidFill>
                <a:latin typeface="Consolas" panose="020B0609020204030204" pitchFamily="49" charset="0"/>
              </a:rPr>
              <a:t>On Game Update Every</a:t>
            </a:r>
            <a:r>
              <a:rPr lang="en-US" sz="2400" dirty="0">
                <a:latin typeface="Consolas" panose="020B0609020204030204" pitchFamily="49" charset="0"/>
              </a:rPr>
              <a:t> block after the </a:t>
            </a:r>
            <a:r>
              <a:rPr lang="en-US" sz="2400" b="1" dirty="0">
                <a:solidFill>
                  <a:srgbClr val="EC3B59"/>
                </a:solidFill>
                <a:latin typeface="Consolas" panose="020B0609020204030204" pitchFamily="49" charset="0"/>
              </a:rPr>
              <a:t>Set</a:t>
            </a:r>
            <a:r>
              <a:rPr lang="en-US" sz="2400" dirty="0">
                <a:latin typeface="Consolas" panose="020B0609020204030204" pitchFamily="49" charset="0"/>
              </a:rPr>
              <a:t> sprite block</a:t>
            </a:r>
          </a:p>
        </p:txBody>
      </p:sp>
      <p:pic>
        <p:nvPicPr>
          <p:cNvPr id="5" name="Picture 4">
            <a:extLst>
              <a:ext uri="{FF2B5EF4-FFF2-40B4-BE49-F238E27FC236}">
                <a16:creationId xmlns:a16="http://schemas.microsoft.com/office/drawing/2014/main" id="{A8A62F53-DED3-4E34-9FD5-31ABB74CA0AC}"/>
              </a:ext>
            </a:extLst>
          </p:cNvPr>
          <p:cNvPicPr>
            <a:picLocks noChangeAspect="1"/>
          </p:cNvPicPr>
          <p:nvPr/>
        </p:nvPicPr>
        <p:blipFill>
          <a:blip r:embed="rId2"/>
          <a:stretch>
            <a:fillRect/>
          </a:stretch>
        </p:blipFill>
        <p:spPr>
          <a:xfrm>
            <a:off x="7031421" y="934631"/>
            <a:ext cx="3709571" cy="1995655"/>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790280B8-5418-4861-98C7-412447FCF9A8}"/>
              </a:ext>
            </a:extLst>
          </p:cNvPr>
          <p:cNvPicPr>
            <a:picLocks noChangeAspect="1"/>
          </p:cNvPicPr>
          <p:nvPr/>
        </p:nvPicPr>
        <p:blipFill>
          <a:blip r:embed="rId3"/>
          <a:stretch>
            <a:fillRect/>
          </a:stretch>
        </p:blipFill>
        <p:spPr>
          <a:xfrm>
            <a:off x="840827" y="3827603"/>
            <a:ext cx="10510345" cy="2921994"/>
          </a:xfrm>
          <a:prstGeom prst="rect">
            <a:avLst/>
          </a:prstGeom>
          <a:ln>
            <a:solidFill>
              <a:schemeClr val="tx1">
                <a:lumMod val="50000"/>
                <a:lumOff val="50000"/>
              </a:schemeClr>
            </a:solidFill>
          </a:ln>
        </p:spPr>
      </p:pic>
      <p:sp>
        <p:nvSpPr>
          <p:cNvPr id="12" name="Oval 11">
            <a:extLst>
              <a:ext uri="{FF2B5EF4-FFF2-40B4-BE49-F238E27FC236}">
                <a16:creationId xmlns:a16="http://schemas.microsoft.com/office/drawing/2014/main" id="{D92A771F-7DBC-448D-BB1B-072C1A9E7709}"/>
              </a:ext>
            </a:extLst>
          </p:cNvPr>
          <p:cNvSpPr/>
          <p:nvPr/>
        </p:nvSpPr>
        <p:spPr>
          <a:xfrm>
            <a:off x="2018990" y="5288600"/>
            <a:ext cx="3426373" cy="5551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ED5D86-6291-4C97-BC91-AD6D2135F169}"/>
              </a:ext>
            </a:extLst>
          </p:cNvPr>
          <p:cNvPicPr>
            <a:picLocks noChangeAspect="1"/>
          </p:cNvPicPr>
          <p:nvPr/>
        </p:nvPicPr>
        <p:blipFill>
          <a:blip r:embed="rId4"/>
          <a:stretch>
            <a:fillRect/>
          </a:stretch>
        </p:blipFill>
        <p:spPr>
          <a:xfrm>
            <a:off x="8565932" y="6123710"/>
            <a:ext cx="651641" cy="244365"/>
          </a:xfrm>
          <a:prstGeom prst="rect">
            <a:avLst/>
          </a:prstGeom>
        </p:spPr>
      </p:pic>
      <p:sp>
        <p:nvSpPr>
          <p:cNvPr id="3" name="Speech Bubble: Rectangle with Corners Rounded 2">
            <a:extLst>
              <a:ext uri="{FF2B5EF4-FFF2-40B4-BE49-F238E27FC236}">
                <a16:creationId xmlns:a16="http://schemas.microsoft.com/office/drawing/2014/main" id="{52AED527-7119-4200-9BC0-3EEF21F94400}"/>
              </a:ext>
            </a:extLst>
          </p:cNvPr>
          <p:cNvSpPr/>
          <p:nvPr/>
        </p:nvSpPr>
        <p:spPr bwMode="auto">
          <a:xfrm>
            <a:off x="9363713" y="4048709"/>
            <a:ext cx="1787182" cy="809263"/>
          </a:xfrm>
          <a:prstGeom prst="wedgeRoundRectCallout">
            <a:avLst>
              <a:gd name="adj1" fmla="val -65005"/>
              <a:gd name="adj2" fmla="val 212630"/>
              <a:gd name="adj3" fmla="val 16667"/>
            </a:avLst>
          </a:prstGeom>
          <a:solidFill>
            <a:srgbClr val="EC3B59"/>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Change to </a:t>
            </a:r>
            <a:r>
              <a:rPr lang="en-US" sz="2000" b="1" dirty="0">
                <a:gradFill>
                  <a:gsLst>
                    <a:gs pos="0">
                      <a:srgbClr val="FFFFFF"/>
                    </a:gs>
                    <a:gs pos="100000">
                      <a:srgbClr val="FFFFFF"/>
                    </a:gs>
                  </a:gsLst>
                  <a:lin ang="5400000" scaled="0"/>
                </a:gradFill>
                <a:ea typeface="Segoe UI" pitchFamily="34" charset="0"/>
                <a:cs typeface="Segoe UI" pitchFamily="34" charset="0"/>
              </a:rPr>
              <a:t>car</a:t>
            </a:r>
            <a:r>
              <a:rPr lang="en-US" sz="2000" dirty="0">
                <a:gradFill>
                  <a:gsLst>
                    <a:gs pos="0">
                      <a:srgbClr val="FFFFFF"/>
                    </a:gs>
                    <a:gs pos="100000">
                      <a:srgbClr val="FFFFFF"/>
                    </a:gs>
                  </a:gsLst>
                  <a:lin ang="5400000" scaled="0"/>
                </a:gradFill>
                <a:ea typeface="Segoe UI" pitchFamily="34" charset="0"/>
                <a:cs typeface="Segoe UI" pitchFamily="34" charset="0"/>
              </a:rPr>
              <a:t> variable</a:t>
            </a:r>
          </a:p>
        </p:txBody>
      </p:sp>
    </p:spTree>
    <p:extLst>
      <p:ext uri="{BB962C8B-B14F-4D97-AF65-F5344CB8AC3E}">
        <p14:creationId xmlns:p14="http://schemas.microsoft.com/office/powerpoint/2010/main" val="240892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E432FA-B548-4086-8020-6C644C3C8C99}"/>
              </a:ext>
            </a:extLst>
          </p:cNvPr>
          <p:cNvSpPr>
            <a:spLocks noGrp="1"/>
          </p:cNvSpPr>
          <p:nvPr>
            <p:ph type="title"/>
          </p:nvPr>
        </p:nvSpPr>
        <p:spPr>
          <a:xfrm>
            <a:off x="548640" y="4308129"/>
            <a:ext cx="4870705" cy="1107996"/>
          </a:xfrm>
        </p:spPr>
        <p:txBody>
          <a:bodyPr/>
          <a:lstStyle/>
          <a:p>
            <a:r>
              <a:rPr lang="en-US" dirty="0"/>
              <a:t>Microsoft MakeCode Arcade</a:t>
            </a:r>
          </a:p>
        </p:txBody>
      </p:sp>
      <p:sp>
        <p:nvSpPr>
          <p:cNvPr id="5" name="Text Placeholder 4">
            <a:extLst>
              <a:ext uri="{FF2B5EF4-FFF2-40B4-BE49-F238E27FC236}">
                <a16:creationId xmlns:a16="http://schemas.microsoft.com/office/drawing/2014/main" id="{E664420B-384B-4BCE-8143-D5F3391A3D01}"/>
              </a:ext>
            </a:extLst>
          </p:cNvPr>
          <p:cNvSpPr>
            <a:spLocks noGrp="1"/>
          </p:cNvSpPr>
          <p:nvPr>
            <p:ph type="body" sz="quarter" idx="12"/>
          </p:nvPr>
        </p:nvSpPr>
        <p:spPr>
          <a:xfrm>
            <a:off x="548640" y="5844988"/>
            <a:ext cx="4164583" cy="338554"/>
          </a:xfrm>
        </p:spPr>
        <p:txBody>
          <a:bodyPr/>
          <a:lstStyle/>
          <a:p>
            <a:r>
              <a:rPr lang="en-US" dirty="0"/>
              <a:t>Student Zone – Build It</a:t>
            </a:r>
          </a:p>
        </p:txBody>
      </p:sp>
      <p:pic>
        <p:nvPicPr>
          <p:cNvPr id="3" name="Picture 2">
            <a:extLst>
              <a:ext uri="{FF2B5EF4-FFF2-40B4-BE49-F238E27FC236}">
                <a16:creationId xmlns:a16="http://schemas.microsoft.com/office/drawing/2014/main" id="{DEF514FB-A185-4C1E-8B36-734713BDE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463040"/>
            <a:ext cx="4061382" cy="2286000"/>
          </a:xfrm>
          <a:prstGeom prst="rect">
            <a:avLst/>
          </a:prstGeom>
        </p:spPr>
      </p:pic>
    </p:spTree>
    <p:extLst>
      <p:ext uri="{BB962C8B-B14F-4D97-AF65-F5344CB8AC3E}">
        <p14:creationId xmlns:p14="http://schemas.microsoft.com/office/powerpoint/2010/main" val="33752332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ED68D08-CAE5-4226-A0C2-41AC8ACE47AE}"/>
              </a:ext>
            </a:extLst>
          </p:cNvPr>
          <p:cNvPicPr>
            <a:picLocks noChangeAspect="1"/>
          </p:cNvPicPr>
          <p:nvPr/>
        </p:nvPicPr>
        <p:blipFill rotWithShape="1">
          <a:blip r:embed="rId2"/>
          <a:srcRect l="3389" t="2125" r="2909" b="36492"/>
          <a:stretch/>
        </p:blipFill>
        <p:spPr>
          <a:xfrm>
            <a:off x="3597807" y="2205908"/>
            <a:ext cx="4927525" cy="3778862"/>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Arcade Console Coordinates</a:t>
            </a:r>
          </a:p>
        </p:txBody>
      </p:sp>
      <p:sp>
        <p:nvSpPr>
          <p:cNvPr id="3" name="Content Placeholder 2">
            <a:extLst>
              <a:ext uri="{FF2B5EF4-FFF2-40B4-BE49-F238E27FC236}">
                <a16:creationId xmlns:a16="http://schemas.microsoft.com/office/drawing/2014/main" id="{3D3EFDAE-6449-4D1B-84FB-682719AAE586}"/>
              </a:ext>
            </a:extLst>
          </p:cNvPr>
          <p:cNvSpPr>
            <a:spLocks noGrp="1"/>
          </p:cNvSpPr>
          <p:nvPr>
            <p:ph idx="1"/>
          </p:nvPr>
        </p:nvSpPr>
        <p:spPr>
          <a:xfrm>
            <a:off x="278154" y="1172989"/>
            <a:ext cx="11866725" cy="547930"/>
          </a:xfrm>
        </p:spPr>
        <p:txBody>
          <a:bodyPr>
            <a:noAutofit/>
          </a:bodyPr>
          <a:lstStyle/>
          <a:p>
            <a:pPr marL="0" indent="0">
              <a:lnSpc>
                <a:spcPct val="100000"/>
              </a:lnSpc>
              <a:buNone/>
            </a:pPr>
            <a:r>
              <a:rPr lang="en-US" dirty="0">
                <a:latin typeface="Consolas" panose="020B0609020204030204" pitchFamily="49" charset="0"/>
              </a:rPr>
              <a:t>The Arcade game screen dimensions are 160 width x 120 height</a:t>
            </a:r>
          </a:p>
        </p:txBody>
      </p:sp>
      <p:cxnSp>
        <p:nvCxnSpPr>
          <p:cNvPr id="8" name="Straight Connector 7">
            <a:extLst>
              <a:ext uri="{FF2B5EF4-FFF2-40B4-BE49-F238E27FC236}">
                <a16:creationId xmlns:a16="http://schemas.microsoft.com/office/drawing/2014/main" id="{1C905109-B25C-4F14-B705-4F89218141B3}"/>
              </a:ext>
            </a:extLst>
          </p:cNvPr>
          <p:cNvCxnSpPr>
            <a:cxnSpLocks/>
          </p:cNvCxnSpPr>
          <p:nvPr/>
        </p:nvCxnSpPr>
        <p:spPr>
          <a:xfrm>
            <a:off x="3329349" y="2205908"/>
            <a:ext cx="0" cy="3778862"/>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726FAF-CB0E-490B-BCF5-01B0A95B2AE4}"/>
              </a:ext>
            </a:extLst>
          </p:cNvPr>
          <p:cNvSpPr txBox="1"/>
          <p:nvPr/>
        </p:nvSpPr>
        <p:spPr>
          <a:xfrm>
            <a:off x="2847293" y="2067150"/>
            <a:ext cx="375386" cy="369332"/>
          </a:xfrm>
          <a:prstGeom prst="rect">
            <a:avLst/>
          </a:prstGeom>
          <a:noFill/>
        </p:spPr>
        <p:txBody>
          <a:bodyPr wrap="square" rtlCol="0">
            <a:spAutoFit/>
          </a:bodyPr>
          <a:lstStyle/>
          <a:p>
            <a:pPr algn="ctr"/>
            <a:r>
              <a:rPr lang="en-US" dirty="0">
                <a:solidFill>
                  <a:srgbClr val="EC3B59"/>
                </a:solidFill>
                <a:latin typeface="Consolas" panose="020B0609020204030204" pitchFamily="49" charset="0"/>
              </a:rPr>
              <a:t>0</a:t>
            </a:r>
          </a:p>
        </p:txBody>
      </p:sp>
      <p:sp>
        <p:nvSpPr>
          <p:cNvPr id="11" name="TextBox 10">
            <a:extLst>
              <a:ext uri="{FF2B5EF4-FFF2-40B4-BE49-F238E27FC236}">
                <a16:creationId xmlns:a16="http://schemas.microsoft.com/office/drawing/2014/main" id="{1D75A0DF-EA9C-4614-A4E7-A1FDDA2D3E80}"/>
              </a:ext>
            </a:extLst>
          </p:cNvPr>
          <p:cNvSpPr txBox="1"/>
          <p:nvPr/>
        </p:nvSpPr>
        <p:spPr>
          <a:xfrm>
            <a:off x="2681882" y="5767747"/>
            <a:ext cx="599812" cy="369332"/>
          </a:xfrm>
          <a:prstGeom prst="rect">
            <a:avLst/>
          </a:prstGeom>
          <a:noFill/>
        </p:spPr>
        <p:txBody>
          <a:bodyPr wrap="square" rtlCol="0">
            <a:spAutoFit/>
          </a:bodyPr>
          <a:lstStyle/>
          <a:p>
            <a:pPr algn="ctr"/>
            <a:r>
              <a:rPr lang="en-US" dirty="0">
                <a:solidFill>
                  <a:srgbClr val="EC3B59"/>
                </a:solidFill>
                <a:latin typeface="Consolas" panose="020B0609020204030204" pitchFamily="49" charset="0"/>
              </a:rPr>
              <a:t>120</a:t>
            </a:r>
          </a:p>
        </p:txBody>
      </p:sp>
      <p:sp>
        <p:nvSpPr>
          <p:cNvPr id="12" name="TextBox 11">
            <a:extLst>
              <a:ext uri="{FF2B5EF4-FFF2-40B4-BE49-F238E27FC236}">
                <a16:creationId xmlns:a16="http://schemas.microsoft.com/office/drawing/2014/main" id="{9143F826-F1A2-42F6-B5C6-DC72E76E18AE}"/>
              </a:ext>
            </a:extLst>
          </p:cNvPr>
          <p:cNvSpPr txBox="1"/>
          <p:nvPr/>
        </p:nvSpPr>
        <p:spPr>
          <a:xfrm>
            <a:off x="2949519" y="3796632"/>
            <a:ext cx="299896" cy="461665"/>
          </a:xfrm>
          <a:prstGeom prst="rect">
            <a:avLst/>
          </a:prstGeom>
          <a:noFill/>
        </p:spPr>
        <p:txBody>
          <a:bodyPr wrap="square" rtlCol="0">
            <a:spAutoFit/>
          </a:bodyPr>
          <a:lstStyle/>
          <a:p>
            <a:pPr algn="ctr"/>
            <a:r>
              <a:rPr lang="en-US" sz="2400" b="1" dirty="0">
                <a:latin typeface="Consolas" panose="020B0609020204030204" pitchFamily="49" charset="0"/>
              </a:rPr>
              <a:t>Y</a:t>
            </a:r>
            <a:endParaRPr lang="en-US" b="1" dirty="0">
              <a:latin typeface="Consolas" panose="020B0609020204030204" pitchFamily="49" charset="0"/>
            </a:endParaRPr>
          </a:p>
        </p:txBody>
      </p:sp>
      <p:cxnSp>
        <p:nvCxnSpPr>
          <p:cNvPr id="13" name="Straight Connector 12">
            <a:extLst>
              <a:ext uri="{FF2B5EF4-FFF2-40B4-BE49-F238E27FC236}">
                <a16:creationId xmlns:a16="http://schemas.microsoft.com/office/drawing/2014/main" id="{926B90B0-7D95-43B9-A786-412C1E731A00}"/>
              </a:ext>
            </a:extLst>
          </p:cNvPr>
          <p:cNvCxnSpPr>
            <a:cxnSpLocks/>
          </p:cNvCxnSpPr>
          <p:nvPr/>
        </p:nvCxnSpPr>
        <p:spPr>
          <a:xfrm flipH="1">
            <a:off x="3611169" y="6227139"/>
            <a:ext cx="4914163"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D70325-A7CD-4CEC-B6BC-71927F6F2DB4}"/>
              </a:ext>
            </a:extLst>
          </p:cNvPr>
          <p:cNvSpPr txBox="1"/>
          <p:nvPr/>
        </p:nvSpPr>
        <p:spPr>
          <a:xfrm>
            <a:off x="5911621" y="6238676"/>
            <a:ext cx="299896" cy="461665"/>
          </a:xfrm>
          <a:prstGeom prst="rect">
            <a:avLst/>
          </a:prstGeom>
          <a:noFill/>
        </p:spPr>
        <p:txBody>
          <a:bodyPr wrap="square" rtlCol="0">
            <a:spAutoFit/>
          </a:bodyPr>
          <a:lstStyle/>
          <a:p>
            <a:pPr algn="ctr"/>
            <a:r>
              <a:rPr lang="en-US" sz="2400" b="1" dirty="0">
                <a:latin typeface="Consolas" panose="020B0609020204030204" pitchFamily="49" charset="0"/>
              </a:rPr>
              <a:t>X</a:t>
            </a:r>
            <a:endParaRPr lang="en-US" b="1" dirty="0">
              <a:latin typeface="Consolas" panose="020B0609020204030204" pitchFamily="49" charset="0"/>
            </a:endParaRPr>
          </a:p>
        </p:txBody>
      </p:sp>
      <p:sp>
        <p:nvSpPr>
          <p:cNvPr id="16" name="TextBox 15">
            <a:extLst>
              <a:ext uri="{FF2B5EF4-FFF2-40B4-BE49-F238E27FC236}">
                <a16:creationId xmlns:a16="http://schemas.microsoft.com/office/drawing/2014/main" id="{C1C96797-02F7-495F-BE21-16D54DD5AE8E}"/>
              </a:ext>
            </a:extLst>
          </p:cNvPr>
          <p:cNvSpPr txBox="1"/>
          <p:nvPr/>
        </p:nvSpPr>
        <p:spPr>
          <a:xfrm>
            <a:off x="3410114" y="6371673"/>
            <a:ext cx="375386" cy="369332"/>
          </a:xfrm>
          <a:prstGeom prst="rect">
            <a:avLst/>
          </a:prstGeom>
          <a:noFill/>
        </p:spPr>
        <p:txBody>
          <a:bodyPr wrap="square" rtlCol="0">
            <a:spAutoFit/>
          </a:bodyPr>
          <a:lstStyle/>
          <a:p>
            <a:pPr algn="ctr"/>
            <a:r>
              <a:rPr lang="en-US" dirty="0">
                <a:solidFill>
                  <a:srgbClr val="EC3B59"/>
                </a:solidFill>
                <a:latin typeface="Consolas" panose="020B0609020204030204" pitchFamily="49" charset="0"/>
              </a:rPr>
              <a:t>0</a:t>
            </a:r>
          </a:p>
        </p:txBody>
      </p:sp>
      <p:sp>
        <p:nvSpPr>
          <p:cNvPr id="17" name="TextBox 16">
            <a:extLst>
              <a:ext uri="{FF2B5EF4-FFF2-40B4-BE49-F238E27FC236}">
                <a16:creationId xmlns:a16="http://schemas.microsoft.com/office/drawing/2014/main" id="{07FF8C0B-4791-49F4-A5F1-B6B49F6430AF}"/>
              </a:ext>
            </a:extLst>
          </p:cNvPr>
          <p:cNvSpPr txBox="1"/>
          <p:nvPr/>
        </p:nvSpPr>
        <p:spPr>
          <a:xfrm>
            <a:off x="8225426" y="6371673"/>
            <a:ext cx="599812" cy="369332"/>
          </a:xfrm>
          <a:prstGeom prst="rect">
            <a:avLst/>
          </a:prstGeom>
          <a:noFill/>
        </p:spPr>
        <p:txBody>
          <a:bodyPr wrap="square" rtlCol="0">
            <a:spAutoFit/>
          </a:bodyPr>
          <a:lstStyle/>
          <a:p>
            <a:pPr algn="ctr"/>
            <a:r>
              <a:rPr lang="en-US" dirty="0">
                <a:solidFill>
                  <a:srgbClr val="EC3B59"/>
                </a:solidFill>
                <a:latin typeface="Consolas" panose="020B0609020204030204" pitchFamily="49" charset="0"/>
              </a:rPr>
              <a:t>160</a:t>
            </a:r>
          </a:p>
        </p:txBody>
      </p:sp>
      <p:sp>
        <p:nvSpPr>
          <p:cNvPr id="18" name="TextBox 17">
            <a:extLst>
              <a:ext uri="{FF2B5EF4-FFF2-40B4-BE49-F238E27FC236}">
                <a16:creationId xmlns:a16="http://schemas.microsoft.com/office/drawing/2014/main" id="{BA822C42-81C7-4202-B1CD-1B4BDDCD103B}"/>
              </a:ext>
            </a:extLst>
          </p:cNvPr>
          <p:cNvSpPr txBox="1"/>
          <p:nvPr/>
        </p:nvSpPr>
        <p:spPr>
          <a:xfrm>
            <a:off x="3731116" y="2418436"/>
            <a:ext cx="856654" cy="307777"/>
          </a:xfrm>
          <a:prstGeom prst="rect">
            <a:avLst/>
          </a:prstGeom>
          <a:noFill/>
        </p:spPr>
        <p:txBody>
          <a:bodyPr wrap="square" rtlCol="0">
            <a:spAutoFit/>
          </a:bodyPr>
          <a:lstStyle/>
          <a:p>
            <a:r>
              <a:rPr lang="en-US" sz="1400" dirty="0">
                <a:latin typeface="Consolas" panose="020B0609020204030204" pitchFamily="49" charset="0"/>
              </a:rPr>
              <a:t>(0, 0)</a:t>
            </a:r>
          </a:p>
        </p:txBody>
      </p:sp>
      <p:sp>
        <p:nvSpPr>
          <p:cNvPr id="19" name="TextBox 18">
            <a:extLst>
              <a:ext uri="{FF2B5EF4-FFF2-40B4-BE49-F238E27FC236}">
                <a16:creationId xmlns:a16="http://schemas.microsoft.com/office/drawing/2014/main" id="{501863BD-2844-4462-8C83-EAD8C8E6238C}"/>
              </a:ext>
            </a:extLst>
          </p:cNvPr>
          <p:cNvSpPr txBox="1"/>
          <p:nvPr/>
        </p:nvSpPr>
        <p:spPr>
          <a:xfrm>
            <a:off x="7222465" y="5501676"/>
            <a:ext cx="1198241" cy="307777"/>
          </a:xfrm>
          <a:prstGeom prst="rect">
            <a:avLst/>
          </a:prstGeom>
          <a:noFill/>
        </p:spPr>
        <p:txBody>
          <a:bodyPr wrap="square" rtlCol="0">
            <a:spAutoFit/>
          </a:bodyPr>
          <a:lstStyle/>
          <a:p>
            <a:r>
              <a:rPr lang="en-US" sz="1400" dirty="0">
                <a:latin typeface="Consolas" panose="020B0609020204030204" pitchFamily="49" charset="0"/>
              </a:rPr>
              <a:t>(160, 120)</a:t>
            </a:r>
          </a:p>
        </p:txBody>
      </p:sp>
      <p:sp>
        <p:nvSpPr>
          <p:cNvPr id="20" name="TextBox 19">
            <a:extLst>
              <a:ext uri="{FF2B5EF4-FFF2-40B4-BE49-F238E27FC236}">
                <a16:creationId xmlns:a16="http://schemas.microsoft.com/office/drawing/2014/main" id="{AA6B6736-BC23-47E1-AD30-AF706977B67E}"/>
              </a:ext>
            </a:extLst>
          </p:cNvPr>
          <p:cNvSpPr txBox="1"/>
          <p:nvPr/>
        </p:nvSpPr>
        <p:spPr>
          <a:xfrm>
            <a:off x="7412892" y="2406548"/>
            <a:ext cx="1007814" cy="307777"/>
          </a:xfrm>
          <a:prstGeom prst="rect">
            <a:avLst/>
          </a:prstGeom>
          <a:noFill/>
        </p:spPr>
        <p:txBody>
          <a:bodyPr wrap="square" rtlCol="0">
            <a:spAutoFit/>
          </a:bodyPr>
          <a:lstStyle/>
          <a:p>
            <a:r>
              <a:rPr lang="en-US" sz="1400" dirty="0">
                <a:latin typeface="Consolas" panose="020B0609020204030204" pitchFamily="49" charset="0"/>
              </a:rPr>
              <a:t>(160, 0)</a:t>
            </a:r>
          </a:p>
        </p:txBody>
      </p:sp>
      <p:sp>
        <p:nvSpPr>
          <p:cNvPr id="21" name="TextBox 20">
            <a:extLst>
              <a:ext uri="{FF2B5EF4-FFF2-40B4-BE49-F238E27FC236}">
                <a16:creationId xmlns:a16="http://schemas.microsoft.com/office/drawing/2014/main" id="{3A0D4023-FE33-4DCF-996B-6B3B9374AFC5}"/>
              </a:ext>
            </a:extLst>
          </p:cNvPr>
          <p:cNvSpPr txBox="1"/>
          <p:nvPr/>
        </p:nvSpPr>
        <p:spPr>
          <a:xfrm>
            <a:off x="3731116" y="5501677"/>
            <a:ext cx="1007814" cy="307777"/>
          </a:xfrm>
          <a:prstGeom prst="rect">
            <a:avLst/>
          </a:prstGeom>
          <a:noFill/>
        </p:spPr>
        <p:txBody>
          <a:bodyPr wrap="square" rtlCol="0">
            <a:spAutoFit/>
          </a:bodyPr>
          <a:lstStyle/>
          <a:p>
            <a:r>
              <a:rPr lang="en-US" sz="1400" dirty="0">
                <a:latin typeface="Consolas" panose="020B0609020204030204" pitchFamily="49" charset="0"/>
              </a:rPr>
              <a:t>(0, 120)</a:t>
            </a:r>
          </a:p>
        </p:txBody>
      </p:sp>
    </p:spTree>
    <p:extLst>
      <p:ext uri="{BB962C8B-B14F-4D97-AF65-F5344CB8AC3E}">
        <p14:creationId xmlns:p14="http://schemas.microsoft.com/office/powerpoint/2010/main" val="142471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Set the position of the cars</a:t>
            </a:r>
          </a:p>
        </p:txBody>
      </p:sp>
      <p:sp>
        <p:nvSpPr>
          <p:cNvPr id="22" name="Content Placeholder 2">
            <a:extLst>
              <a:ext uri="{FF2B5EF4-FFF2-40B4-BE49-F238E27FC236}">
                <a16:creationId xmlns:a16="http://schemas.microsoft.com/office/drawing/2014/main" id="{4B33660F-B56F-4361-8A08-4B4BF75B1BBF}"/>
              </a:ext>
            </a:extLst>
          </p:cNvPr>
          <p:cNvSpPr txBox="1">
            <a:spLocks/>
          </p:cNvSpPr>
          <p:nvPr/>
        </p:nvSpPr>
        <p:spPr>
          <a:xfrm>
            <a:off x="303305" y="1143172"/>
            <a:ext cx="4630646" cy="18044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Consolas" panose="020B0609020204030204" pitchFamily="49" charset="0"/>
              </a:rPr>
              <a:t>Set the position of the cars to enter on the right side of the screen</a:t>
            </a:r>
          </a:p>
          <a:p>
            <a:pPr marL="0" indent="0">
              <a:lnSpc>
                <a:spcPct val="100000"/>
              </a:lnSpc>
              <a:buNone/>
            </a:pPr>
            <a:r>
              <a:rPr lang="en-US" sz="2400" b="1" dirty="0">
                <a:solidFill>
                  <a:srgbClr val="4B7BEC"/>
                </a:solidFill>
                <a:latin typeface="Consolas" panose="020B0609020204030204" pitchFamily="49" charset="0"/>
              </a:rPr>
              <a:t>		X = 160</a:t>
            </a:r>
          </a:p>
        </p:txBody>
      </p:sp>
      <p:pic>
        <p:nvPicPr>
          <p:cNvPr id="10" name="Picture 9">
            <a:extLst>
              <a:ext uri="{FF2B5EF4-FFF2-40B4-BE49-F238E27FC236}">
                <a16:creationId xmlns:a16="http://schemas.microsoft.com/office/drawing/2014/main" id="{4152BCB5-637E-4949-B0A5-6FF49BD36F59}"/>
              </a:ext>
            </a:extLst>
          </p:cNvPr>
          <p:cNvPicPr>
            <a:picLocks noChangeAspect="1"/>
          </p:cNvPicPr>
          <p:nvPr/>
        </p:nvPicPr>
        <p:blipFill>
          <a:blip r:embed="rId2"/>
          <a:stretch>
            <a:fillRect/>
          </a:stretch>
        </p:blipFill>
        <p:spPr>
          <a:xfrm>
            <a:off x="5240624" y="1261648"/>
            <a:ext cx="4409397" cy="1804422"/>
          </a:xfrm>
          <a:prstGeom prst="rect">
            <a:avLst/>
          </a:prstGeom>
          <a:ln>
            <a:solidFill>
              <a:schemeClr val="tx1">
                <a:lumMod val="50000"/>
                <a:lumOff val="50000"/>
              </a:schemeClr>
            </a:solidFill>
          </a:ln>
        </p:spPr>
      </p:pic>
      <p:sp>
        <p:nvSpPr>
          <p:cNvPr id="24" name="Content Placeholder 2">
            <a:extLst>
              <a:ext uri="{FF2B5EF4-FFF2-40B4-BE49-F238E27FC236}">
                <a16:creationId xmlns:a16="http://schemas.microsoft.com/office/drawing/2014/main" id="{DAB12634-EA98-4DE1-B54C-2FA8D6373BE8}"/>
              </a:ext>
            </a:extLst>
          </p:cNvPr>
          <p:cNvSpPr txBox="1">
            <a:spLocks/>
          </p:cNvSpPr>
          <p:nvPr/>
        </p:nvSpPr>
        <p:spPr>
          <a:xfrm>
            <a:off x="303305" y="3385510"/>
            <a:ext cx="7807665" cy="1071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Consolas" panose="020B0609020204030204" pitchFamily="49" charset="0"/>
              </a:rPr>
              <a:t>Set a random vertical position of the cars</a:t>
            </a:r>
          </a:p>
          <a:p>
            <a:pPr marL="0" indent="0">
              <a:lnSpc>
                <a:spcPct val="100000"/>
              </a:lnSpc>
              <a:buNone/>
            </a:pPr>
            <a:r>
              <a:rPr lang="en-US" sz="2400" b="1" dirty="0">
                <a:solidFill>
                  <a:srgbClr val="4B7BEC"/>
                </a:solidFill>
                <a:latin typeface="Consolas" panose="020B0609020204030204" pitchFamily="49" charset="0"/>
              </a:rPr>
              <a:t>	Y = Random number between 0 and 120</a:t>
            </a:r>
          </a:p>
        </p:txBody>
      </p:sp>
      <p:pic>
        <p:nvPicPr>
          <p:cNvPr id="14" name="Picture 13">
            <a:extLst>
              <a:ext uri="{FF2B5EF4-FFF2-40B4-BE49-F238E27FC236}">
                <a16:creationId xmlns:a16="http://schemas.microsoft.com/office/drawing/2014/main" id="{45EBAD21-446F-45D1-9727-68B901451336}"/>
              </a:ext>
            </a:extLst>
          </p:cNvPr>
          <p:cNvPicPr>
            <a:picLocks noChangeAspect="1"/>
          </p:cNvPicPr>
          <p:nvPr/>
        </p:nvPicPr>
        <p:blipFill>
          <a:blip r:embed="rId3"/>
          <a:stretch>
            <a:fillRect/>
          </a:stretch>
        </p:blipFill>
        <p:spPr>
          <a:xfrm>
            <a:off x="626876" y="4649904"/>
            <a:ext cx="11299351" cy="1949381"/>
          </a:xfrm>
          <a:prstGeom prst="rect">
            <a:avLst/>
          </a:prstGeom>
          <a:ln>
            <a:solidFill>
              <a:schemeClr val="tx1">
                <a:lumMod val="50000"/>
                <a:lumOff val="50000"/>
              </a:schemeClr>
            </a:solidFill>
          </a:ln>
        </p:spPr>
      </p:pic>
      <p:sp>
        <p:nvSpPr>
          <p:cNvPr id="25" name="Oval 24">
            <a:extLst>
              <a:ext uri="{FF2B5EF4-FFF2-40B4-BE49-F238E27FC236}">
                <a16:creationId xmlns:a16="http://schemas.microsoft.com/office/drawing/2014/main" id="{71C53665-5730-4124-B149-4300082EA656}"/>
              </a:ext>
            </a:extLst>
          </p:cNvPr>
          <p:cNvSpPr/>
          <p:nvPr/>
        </p:nvSpPr>
        <p:spPr>
          <a:xfrm>
            <a:off x="2127274" y="5624594"/>
            <a:ext cx="2504884" cy="5551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a:extLst>
              <a:ext uri="{FF2B5EF4-FFF2-40B4-BE49-F238E27FC236}">
                <a16:creationId xmlns:a16="http://schemas.microsoft.com/office/drawing/2014/main" id="{A8EDDA31-41CE-4BC7-A918-C08D3ABF8876}"/>
              </a:ext>
            </a:extLst>
          </p:cNvPr>
          <p:cNvSpPr/>
          <p:nvPr/>
        </p:nvSpPr>
        <p:spPr>
          <a:xfrm flipV="1">
            <a:off x="4355431" y="4980900"/>
            <a:ext cx="5955632" cy="1323646"/>
          </a:xfrm>
          <a:prstGeom prst="arc">
            <a:avLst>
              <a:gd name="adj1" fmla="val 11218894"/>
              <a:gd name="adj2" fmla="val 0"/>
            </a:avLst>
          </a:prstGeom>
          <a:ln w="28575">
            <a:solidFill>
              <a:srgbClr val="FF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9813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Set the speed and direction of the cars</a:t>
            </a:r>
          </a:p>
        </p:txBody>
      </p:sp>
      <p:sp>
        <p:nvSpPr>
          <p:cNvPr id="22" name="Content Placeholder 2">
            <a:extLst>
              <a:ext uri="{FF2B5EF4-FFF2-40B4-BE49-F238E27FC236}">
                <a16:creationId xmlns:a16="http://schemas.microsoft.com/office/drawing/2014/main" id="{4B33660F-B56F-4361-8A08-4B4BF75B1BBF}"/>
              </a:ext>
            </a:extLst>
          </p:cNvPr>
          <p:cNvSpPr txBox="1">
            <a:spLocks/>
          </p:cNvSpPr>
          <p:nvPr/>
        </p:nvSpPr>
        <p:spPr>
          <a:xfrm>
            <a:off x="303305" y="954769"/>
            <a:ext cx="10597306" cy="896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a:t>
            </a:r>
            <a:r>
              <a:rPr lang="en-US" sz="2400" dirty="0">
                <a:latin typeface="Consolas" panose="020B0609020204030204" pitchFamily="49" charset="0"/>
              </a:rPr>
              <a:t>drag a </a:t>
            </a:r>
            <a:r>
              <a:rPr lang="en-US" sz="2400" b="1" dirty="0">
                <a:solidFill>
                  <a:srgbClr val="4B7BEC"/>
                </a:solidFill>
                <a:latin typeface="Consolas" panose="020B0609020204030204" pitchFamily="49" charset="0"/>
              </a:rPr>
              <a:t>Set Velocity </a:t>
            </a:r>
            <a:r>
              <a:rPr lang="en-US" sz="2400" dirty="0">
                <a:latin typeface="Consolas" panose="020B0609020204030204" pitchFamily="49" charset="0"/>
              </a:rPr>
              <a:t>block, and drop after the </a:t>
            </a:r>
            <a:r>
              <a:rPr lang="en-US" sz="2400" b="1" dirty="0">
                <a:solidFill>
                  <a:srgbClr val="4B7BEC"/>
                </a:solidFill>
                <a:latin typeface="Consolas" panose="020B0609020204030204" pitchFamily="49" charset="0"/>
              </a:rPr>
              <a:t>Set Position </a:t>
            </a:r>
            <a:r>
              <a:rPr lang="en-US" sz="2400" dirty="0">
                <a:latin typeface="Consolas" panose="020B0609020204030204" pitchFamily="49" charset="0"/>
              </a:rPr>
              <a:t>block</a:t>
            </a:r>
            <a:endParaRPr lang="en-US" sz="2400" b="1" dirty="0">
              <a:solidFill>
                <a:srgbClr val="4B7BEC"/>
              </a:solidFill>
              <a:latin typeface="Consolas" panose="020B0609020204030204" pitchFamily="49" charset="0"/>
            </a:endParaRPr>
          </a:p>
        </p:txBody>
      </p:sp>
      <p:pic>
        <p:nvPicPr>
          <p:cNvPr id="5" name="Picture 4">
            <a:extLst>
              <a:ext uri="{FF2B5EF4-FFF2-40B4-BE49-F238E27FC236}">
                <a16:creationId xmlns:a16="http://schemas.microsoft.com/office/drawing/2014/main" id="{C3569655-AA76-41AB-AECD-35884AFCCE30}"/>
              </a:ext>
            </a:extLst>
          </p:cNvPr>
          <p:cNvPicPr>
            <a:picLocks noChangeAspect="1"/>
          </p:cNvPicPr>
          <p:nvPr/>
        </p:nvPicPr>
        <p:blipFill>
          <a:blip r:embed="rId2"/>
          <a:stretch>
            <a:fillRect/>
          </a:stretch>
        </p:blipFill>
        <p:spPr>
          <a:xfrm>
            <a:off x="436200" y="2039509"/>
            <a:ext cx="11392716" cy="3354315"/>
          </a:xfrm>
          <a:prstGeom prst="rect">
            <a:avLst/>
          </a:prstGeom>
          <a:ln>
            <a:solidFill>
              <a:schemeClr val="tx1">
                <a:lumMod val="50000"/>
                <a:lumOff val="50000"/>
              </a:schemeClr>
            </a:solidFill>
          </a:ln>
        </p:spPr>
      </p:pic>
      <p:sp>
        <p:nvSpPr>
          <p:cNvPr id="25" name="Oval 24">
            <a:extLst>
              <a:ext uri="{FF2B5EF4-FFF2-40B4-BE49-F238E27FC236}">
                <a16:creationId xmlns:a16="http://schemas.microsoft.com/office/drawing/2014/main" id="{71C53665-5730-4124-B149-4300082EA656}"/>
              </a:ext>
            </a:extLst>
          </p:cNvPr>
          <p:cNvSpPr/>
          <p:nvPr/>
        </p:nvSpPr>
        <p:spPr>
          <a:xfrm>
            <a:off x="1622258" y="2815389"/>
            <a:ext cx="3681663" cy="4993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83D0356-29CF-46DA-8320-A52A0822BBBD}"/>
              </a:ext>
            </a:extLst>
          </p:cNvPr>
          <p:cNvPicPr>
            <a:picLocks noChangeAspect="1"/>
          </p:cNvPicPr>
          <p:nvPr/>
        </p:nvPicPr>
        <p:blipFill rotWithShape="1">
          <a:blip r:embed="rId3"/>
          <a:srcRect t="31150"/>
          <a:stretch/>
        </p:blipFill>
        <p:spPr>
          <a:xfrm>
            <a:off x="8251723" y="4068458"/>
            <a:ext cx="622345" cy="205316"/>
          </a:xfrm>
          <a:prstGeom prst="rect">
            <a:avLst/>
          </a:prstGeom>
        </p:spPr>
      </p:pic>
      <p:sp>
        <p:nvSpPr>
          <p:cNvPr id="26" name="Speech Bubble: Rectangle with Corners Rounded 25">
            <a:extLst>
              <a:ext uri="{FF2B5EF4-FFF2-40B4-BE49-F238E27FC236}">
                <a16:creationId xmlns:a16="http://schemas.microsoft.com/office/drawing/2014/main" id="{5E247A08-4C79-4DD9-B88D-F0322A233688}"/>
              </a:ext>
            </a:extLst>
          </p:cNvPr>
          <p:cNvSpPr/>
          <p:nvPr/>
        </p:nvSpPr>
        <p:spPr bwMode="auto">
          <a:xfrm>
            <a:off x="7727418" y="4772965"/>
            <a:ext cx="1787182" cy="809263"/>
          </a:xfrm>
          <a:prstGeom prst="wedgeRoundRectCallout">
            <a:avLst>
              <a:gd name="adj1" fmla="val -4416"/>
              <a:gd name="adj2" fmla="val -111478"/>
              <a:gd name="adj3" fmla="val 16667"/>
            </a:avLst>
          </a:prstGeom>
          <a:solidFill>
            <a:srgbClr val="EC3B59"/>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Change to </a:t>
            </a:r>
            <a:r>
              <a:rPr lang="en-US" sz="2000" b="1" dirty="0">
                <a:gradFill>
                  <a:gsLst>
                    <a:gs pos="0">
                      <a:srgbClr val="FFFFFF"/>
                    </a:gs>
                    <a:gs pos="100000">
                      <a:srgbClr val="FFFFFF"/>
                    </a:gs>
                  </a:gsLst>
                  <a:lin ang="5400000" scaled="0"/>
                </a:gradFill>
                <a:ea typeface="Segoe UI" pitchFamily="34" charset="0"/>
                <a:cs typeface="Segoe UI" pitchFamily="34" charset="0"/>
              </a:rPr>
              <a:t>car</a:t>
            </a:r>
            <a:r>
              <a:rPr lang="en-US" sz="2000" dirty="0">
                <a:gradFill>
                  <a:gsLst>
                    <a:gs pos="0">
                      <a:srgbClr val="FFFFFF"/>
                    </a:gs>
                    <a:gs pos="100000">
                      <a:srgbClr val="FFFFFF"/>
                    </a:gs>
                  </a:gsLst>
                  <a:lin ang="5400000" scaled="0"/>
                </a:gradFill>
                <a:ea typeface="Segoe UI" pitchFamily="34" charset="0"/>
                <a:cs typeface="Segoe UI" pitchFamily="34" charset="0"/>
              </a:rPr>
              <a:t> variable</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5582228"/>
            <a:ext cx="10597306" cy="8963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Cars will be driving from right to left, so </a:t>
            </a:r>
          </a:p>
          <a:p>
            <a:pPr marL="0" indent="0">
              <a:lnSpc>
                <a:spcPct val="100000"/>
              </a:lnSpc>
              <a:buNone/>
            </a:pPr>
            <a:r>
              <a:rPr lang="en-US" sz="2400" dirty="0">
                <a:gradFill>
                  <a:gsLst>
                    <a:gs pos="1250">
                      <a:srgbClr val="000000"/>
                    </a:gs>
                    <a:gs pos="100000">
                      <a:srgbClr val="000000"/>
                    </a:gs>
                  </a:gsLst>
                  <a:lin ang="5400000" scaled="0"/>
                </a:gradFill>
                <a:latin typeface="Consolas" panose="020B0609020204030204" pitchFamily="49" charset="0"/>
              </a:rPr>
              <a:t>	Set </a:t>
            </a:r>
            <a:r>
              <a:rPr lang="en-US" sz="2400" b="1" dirty="0" err="1">
                <a:solidFill>
                  <a:srgbClr val="4B7BEC"/>
                </a:solidFill>
                <a:latin typeface="Consolas" panose="020B0609020204030204" pitchFamily="49" charset="0"/>
              </a:rPr>
              <a:t>vx</a:t>
            </a:r>
            <a:r>
              <a:rPr lang="en-US" sz="2400" b="1" dirty="0">
                <a:solidFill>
                  <a:srgbClr val="4B7BEC"/>
                </a:solidFill>
                <a:latin typeface="Consolas" panose="020B0609020204030204" pitchFamily="49" charset="0"/>
              </a:rPr>
              <a:t> = -100 </a:t>
            </a:r>
            <a:r>
              <a:rPr lang="en-US" sz="2400" dirty="0">
                <a:gradFill>
                  <a:gsLst>
                    <a:gs pos="1250">
                      <a:srgbClr val="000000"/>
                    </a:gs>
                    <a:gs pos="100000">
                      <a:srgbClr val="000000"/>
                    </a:gs>
                  </a:gsLst>
                  <a:lin ang="5400000" scaled="0"/>
                </a:gradFill>
                <a:latin typeface="Consolas" panose="020B0609020204030204" pitchFamily="49" charset="0"/>
              </a:rPr>
              <a:t>and </a:t>
            </a:r>
            <a:r>
              <a:rPr lang="en-US" sz="2400" b="1" dirty="0" err="1">
                <a:solidFill>
                  <a:srgbClr val="4B7BEC"/>
                </a:solidFill>
                <a:latin typeface="Consolas" panose="020B0609020204030204" pitchFamily="49" charset="0"/>
              </a:rPr>
              <a:t>vy</a:t>
            </a:r>
            <a:r>
              <a:rPr lang="en-US" sz="2400" b="1" dirty="0">
                <a:solidFill>
                  <a:srgbClr val="4B7BEC"/>
                </a:solidFill>
                <a:latin typeface="Consolas" panose="020B0609020204030204" pitchFamily="49" charset="0"/>
              </a:rPr>
              <a:t> = 0</a:t>
            </a:r>
          </a:p>
        </p:txBody>
      </p:sp>
      <p:pic>
        <p:nvPicPr>
          <p:cNvPr id="31" name="Picture 30">
            <a:extLst>
              <a:ext uri="{FF2B5EF4-FFF2-40B4-BE49-F238E27FC236}">
                <a16:creationId xmlns:a16="http://schemas.microsoft.com/office/drawing/2014/main" id="{6C282795-ACFC-4592-99F1-51759718AB1C}"/>
              </a:ext>
            </a:extLst>
          </p:cNvPr>
          <p:cNvPicPr>
            <a:picLocks noChangeAspect="1"/>
          </p:cNvPicPr>
          <p:nvPr/>
        </p:nvPicPr>
        <p:blipFill>
          <a:blip r:embed="rId4"/>
          <a:stretch>
            <a:fillRect/>
          </a:stretch>
        </p:blipFill>
        <p:spPr>
          <a:xfrm>
            <a:off x="5934075" y="6081419"/>
            <a:ext cx="5191357" cy="670992"/>
          </a:xfrm>
          <a:prstGeom prst="rect">
            <a:avLst/>
          </a:prstGeom>
        </p:spPr>
      </p:pic>
    </p:spTree>
    <p:extLst>
      <p:ext uri="{BB962C8B-B14F-4D97-AF65-F5344CB8AC3E}">
        <p14:creationId xmlns:p14="http://schemas.microsoft.com/office/powerpoint/2010/main" val="19829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AD03A-7B28-454F-8824-43FD937BD77E}"/>
              </a:ext>
            </a:extLst>
          </p:cNvPr>
          <p:cNvPicPr>
            <a:picLocks noChangeAspect="1"/>
          </p:cNvPicPr>
          <p:nvPr/>
        </p:nvPicPr>
        <p:blipFill>
          <a:blip r:embed="rId2"/>
          <a:stretch>
            <a:fillRect/>
          </a:stretch>
        </p:blipFill>
        <p:spPr>
          <a:xfrm>
            <a:off x="546758" y="2128483"/>
            <a:ext cx="11098483" cy="311796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Set the cars to destroy themselves off screen</a:t>
            </a:r>
          </a:p>
        </p:txBody>
      </p:sp>
      <p:sp>
        <p:nvSpPr>
          <p:cNvPr id="22" name="Content Placeholder 2">
            <a:extLst>
              <a:ext uri="{FF2B5EF4-FFF2-40B4-BE49-F238E27FC236}">
                <a16:creationId xmlns:a16="http://schemas.microsoft.com/office/drawing/2014/main" id="{4B33660F-B56F-4361-8A08-4B4BF75B1BBF}"/>
              </a:ext>
            </a:extLst>
          </p:cNvPr>
          <p:cNvSpPr txBox="1">
            <a:spLocks/>
          </p:cNvSpPr>
          <p:nvPr/>
        </p:nvSpPr>
        <p:spPr>
          <a:xfrm>
            <a:off x="303305" y="954769"/>
            <a:ext cx="10597306" cy="896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under Effects, </a:t>
            </a:r>
            <a:r>
              <a:rPr lang="en-US" sz="2400" dirty="0">
                <a:latin typeface="Consolas" panose="020B0609020204030204" pitchFamily="49" charset="0"/>
              </a:rPr>
              <a:t>drag a </a:t>
            </a:r>
            <a:r>
              <a:rPr lang="en-US" sz="2400" b="1" dirty="0">
                <a:solidFill>
                  <a:srgbClr val="4B7BEC"/>
                </a:solidFill>
                <a:latin typeface="Consolas" panose="020B0609020204030204" pitchFamily="49" charset="0"/>
              </a:rPr>
              <a:t>Set Sprite flag </a:t>
            </a:r>
            <a:r>
              <a:rPr lang="en-US" sz="2400" dirty="0">
                <a:latin typeface="Consolas" panose="020B0609020204030204" pitchFamily="49" charset="0"/>
              </a:rPr>
              <a:t>block, and drop after the </a:t>
            </a:r>
            <a:r>
              <a:rPr lang="en-US" sz="2400" b="1" dirty="0">
                <a:solidFill>
                  <a:srgbClr val="4B7BEC"/>
                </a:solidFill>
                <a:latin typeface="Consolas" panose="020B0609020204030204" pitchFamily="49" charset="0"/>
              </a:rPr>
              <a:t>Set Velocity </a:t>
            </a:r>
            <a:r>
              <a:rPr lang="en-US" sz="2400" dirty="0">
                <a:latin typeface="Consolas" panose="020B0609020204030204" pitchFamily="49" charset="0"/>
              </a:rPr>
              <a:t>block</a:t>
            </a:r>
            <a:endParaRPr lang="en-US" sz="2400" b="1" dirty="0">
              <a:solidFill>
                <a:srgbClr val="4B7BEC"/>
              </a:solidFill>
              <a:latin typeface="Consolas" panose="020B0609020204030204" pitchFamily="49" charset="0"/>
            </a:endParaRPr>
          </a:p>
        </p:txBody>
      </p:sp>
      <p:sp>
        <p:nvSpPr>
          <p:cNvPr id="25" name="Oval 24">
            <a:extLst>
              <a:ext uri="{FF2B5EF4-FFF2-40B4-BE49-F238E27FC236}">
                <a16:creationId xmlns:a16="http://schemas.microsoft.com/office/drawing/2014/main" id="{71C53665-5730-4124-B149-4300082EA656}"/>
              </a:ext>
            </a:extLst>
          </p:cNvPr>
          <p:cNvSpPr/>
          <p:nvPr/>
        </p:nvSpPr>
        <p:spPr>
          <a:xfrm>
            <a:off x="1689237" y="4291802"/>
            <a:ext cx="3681663" cy="4993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5E247A08-4C79-4DD9-B88D-F0322A233688}"/>
              </a:ext>
            </a:extLst>
          </p:cNvPr>
          <p:cNvSpPr/>
          <p:nvPr/>
        </p:nvSpPr>
        <p:spPr bwMode="auto">
          <a:xfrm>
            <a:off x="5874806" y="5686667"/>
            <a:ext cx="1787182" cy="809263"/>
          </a:xfrm>
          <a:prstGeom prst="wedgeRoundRectCallout">
            <a:avLst>
              <a:gd name="adj1" fmla="val 77955"/>
              <a:gd name="adj2" fmla="val -142731"/>
              <a:gd name="adj3" fmla="val 16667"/>
            </a:avLst>
          </a:prstGeom>
          <a:solidFill>
            <a:srgbClr val="EC3B59"/>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Change to </a:t>
            </a:r>
            <a:r>
              <a:rPr lang="en-US" sz="2000" b="1" dirty="0">
                <a:gradFill>
                  <a:gsLst>
                    <a:gs pos="0">
                      <a:srgbClr val="FFFFFF"/>
                    </a:gs>
                    <a:gs pos="100000">
                      <a:srgbClr val="FFFFFF"/>
                    </a:gs>
                  </a:gsLst>
                  <a:lin ang="5400000" scaled="0"/>
                </a:gradFill>
                <a:ea typeface="Segoe UI" pitchFamily="34" charset="0"/>
                <a:cs typeface="Segoe UI" pitchFamily="34" charset="0"/>
              </a:rPr>
              <a:t>car</a:t>
            </a:r>
            <a:r>
              <a:rPr lang="en-US" sz="2000" dirty="0">
                <a:gradFill>
                  <a:gsLst>
                    <a:gs pos="0">
                      <a:srgbClr val="FFFFFF"/>
                    </a:gs>
                    <a:gs pos="100000">
                      <a:srgbClr val="FFFFFF"/>
                    </a:gs>
                  </a:gsLst>
                  <a:lin ang="5400000" scaled="0"/>
                </a:gradFill>
                <a:ea typeface="Segoe UI" pitchFamily="34" charset="0"/>
                <a:cs typeface="Segoe UI" pitchFamily="34" charset="0"/>
              </a:rPr>
              <a:t> variable</a:t>
            </a:r>
          </a:p>
        </p:txBody>
      </p:sp>
      <p:sp>
        <p:nvSpPr>
          <p:cNvPr id="11" name="Speech Bubble: Rectangle with Corners Rounded 10">
            <a:extLst>
              <a:ext uri="{FF2B5EF4-FFF2-40B4-BE49-F238E27FC236}">
                <a16:creationId xmlns:a16="http://schemas.microsoft.com/office/drawing/2014/main" id="{A1B119E5-6564-4183-BAB1-296C504607DE}"/>
              </a:ext>
            </a:extLst>
          </p:cNvPr>
          <p:cNvSpPr/>
          <p:nvPr/>
        </p:nvSpPr>
        <p:spPr bwMode="auto">
          <a:xfrm>
            <a:off x="7969495" y="5686665"/>
            <a:ext cx="1787182" cy="809263"/>
          </a:xfrm>
          <a:prstGeom prst="wedgeRoundRectCallout">
            <a:avLst>
              <a:gd name="adj1" fmla="val 9736"/>
              <a:gd name="adj2" fmla="val -141128"/>
              <a:gd name="adj3" fmla="val 16667"/>
            </a:avLst>
          </a:prstGeom>
          <a:solidFill>
            <a:srgbClr val="4B7BEC"/>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Set to </a:t>
            </a:r>
            <a:r>
              <a:rPr lang="en-US" sz="2000" b="1" dirty="0">
                <a:gradFill>
                  <a:gsLst>
                    <a:gs pos="0">
                      <a:srgbClr val="FFFFFF"/>
                    </a:gs>
                    <a:gs pos="100000">
                      <a:srgbClr val="FFFFFF"/>
                    </a:gs>
                  </a:gsLst>
                  <a:lin ang="5400000" scaled="0"/>
                </a:gradFill>
                <a:ea typeface="Segoe UI" pitchFamily="34" charset="0"/>
                <a:cs typeface="Segoe UI" pitchFamily="34" charset="0"/>
              </a:rPr>
              <a:t>auto destroy</a:t>
            </a:r>
          </a:p>
        </p:txBody>
      </p:sp>
      <p:sp>
        <p:nvSpPr>
          <p:cNvPr id="12" name="Speech Bubble: Rectangle with Corners Rounded 11">
            <a:extLst>
              <a:ext uri="{FF2B5EF4-FFF2-40B4-BE49-F238E27FC236}">
                <a16:creationId xmlns:a16="http://schemas.microsoft.com/office/drawing/2014/main" id="{7721EB2C-9344-475A-9253-F7C7C41BA185}"/>
              </a:ext>
            </a:extLst>
          </p:cNvPr>
          <p:cNvSpPr/>
          <p:nvPr/>
        </p:nvSpPr>
        <p:spPr bwMode="auto">
          <a:xfrm>
            <a:off x="10064184" y="5686664"/>
            <a:ext cx="1787182" cy="809263"/>
          </a:xfrm>
          <a:prstGeom prst="wedgeRoundRectCallout">
            <a:avLst>
              <a:gd name="adj1" fmla="val -59935"/>
              <a:gd name="adj2" fmla="val -146738"/>
              <a:gd name="adj3" fmla="val 16667"/>
            </a:avLst>
          </a:prstGeom>
          <a:solidFill>
            <a:srgbClr val="4B7BEC"/>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Turn </a:t>
            </a:r>
            <a:r>
              <a:rPr lang="en-US" sz="2000" b="1" dirty="0">
                <a:gradFill>
                  <a:gsLst>
                    <a:gs pos="0">
                      <a:srgbClr val="FFFFFF"/>
                    </a:gs>
                    <a:gs pos="100000">
                      <a:srgbClr val="FFFFFF"/>
                    </a:gs>
                  </a:gsLst>
                  <a:lin ang="5400000" scaled="0"/>
                </a:gradFill>
                <a:ea typeface="Segoe UI" pitchFamily="34" charset="0"/>
                <a:cs typeface="Segoe UI" pitchFamily="34" charset="0"/>
              </a:rPr>
              <a:t>On</a:t>
            </a:r>
          </a:p>
        </p:txBody>
      </p:sp>
    </p:spTree>
    <p:extLst>
      <p:ext uri="{BB962C8B-B14F-4D97-AF65-F5344CB8AC3E}">
        <p14:creationId xmlns:p14="http://schemas.microsoft.com/office/powerpoint/2010/main" val="30041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BE3EEC-F084-49C2-8E10-61F29E239787}"/>
              </a:ext>
            </a:extLst>
          </p:cNvPr>
          <p:cNvPicPr>
            <a:picLocks noChangeAspect="1"/>
          </p:cNvPicPr>
          <p:nvPr/>
        </p:nvPicPr>
        <p:blipFill>
          <a:blip r:embed="rId2"/>
          <a:stretch>
            <a:fillRect/>
          </a:stretch>
        </p:blipFill>
        <p:spPr>
          <a:xfrm>
            <a:off x="647699" y="1933952"/>
            <a:ext cx="8829675" cy="312204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Spit seeds at the cars</a:t>
            </a:r>
          </a:p>
        </p:txBody>
      </p:sp>
      <p:sp>
        <p:nvSpPr>
          <p:cNvPr id="22" name="Content Placeholder 2">
            <a:extLst>
              <a:ext uri="{FF2B5EF4-FFF2-40B4-BE49-F238E27FC236}">
                <a16:creationId xmlns:a16="http://schemas.microsoft.com/office/drawing/2014/main" id="{4B33660F-B56F-4361-8A08-4B4BF75B1BBF}"/>
              </a:ext>
            </a:extLst>
          </p:cNvPr>
          <p:cNvSpPr txBox="1">
            <a:spLocks/>
          </p:cNvSpPr>
          <p:nvPr/>
        </p:nvSpPr>
        <p:spPr>
          <a:xfrm>
            <a:off x="303304" y="954769"/>
            <a:ext cx="11260045" cy="896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E05F43"/>
                </a:solidFill>
                <a:latin typeface="Consolas" panose="020B0609020204030204" pitchFamily="49" charset="0"/>
              </a:rPr>
              <a:t>Controller</a:t>
            </a:r>
            <a:r>
              <a:rPr lang="en-US" sz="2400" dirty="0">
                <a:gradFill>
                  <a:gsLst>
                    <a:gs pos="1250">
                      <a:srgbClr val="000000"/>
                    </a:gs>
                    <a:gs pos="100000">
                      <a:srgbClr val="000000"/>
                    </a:gs>
                  </a:gsLst>
                  <a:lin ang="5400000" scaled="0"/>
                </a:gradFill>
                <a:latin typeface="Consolas" panose="020B0609020204030204" pitchFamily="49" charset="0"/>
              </a:rPr>
              <a:t> Toolbox drawer, </a:t>
            </a:r>
            <a:r>
              <a:rPr lang="en-US" sz="2400" dirty="0">
                <a:latin typeface="Consolas" panose="020B0609020204030204" pitchFamily="49" charset="0"/>
              </a:rPr>
              <a:t>drag a </a:t>
            </a:r>
            <a:r>
              <a:rPr lang="en-US" sz="2400" b="1" dirty="0">
                <a:solidFill>
                  <a:srgbClr val="E05F43"/>
                </a:solidFill>
                <a:latin typeface="Consolas" panose="020B0609020204030204" pitchFamily="49" charset="0"/>
              </a:rPr>
              <a:t>On A Button pressed </a:t>
            </a:r>
            <a:r>
              <a:rPr lang="en-US" sz="2400" dirty="0">
                <a:latin typeface="Consolas" panose="020B0609020204030204" pitchFamily="49" charset="0"/>
              </a:rPr>
              <a:t>block, and drop onto Workspace</a:t>
            </a:r>
            <a:endParaRPr lang="en-US" sz="2400" b="1" dirty="0">
              <a:solidFill>
                <a:srgbClr val="4B7BEC"/>
              </a:solidFill>
              <a:latin typeface="Consolas" panose="020B0609020204030204" pitchFamily="49" charset="0"/>
            </a:endParaRPr>
          </a:p>
        </p:txBody>
      </p:sp>
      <p:sp>
        <p:nvSpPr>
          <p:cNvPr id="25" name="Oval 24">
            <a:extLst>
              <a:ext uri="{FF2B5EF4-FFF2-40B4-BE49-F238E27FC236}">
                <a16:creationId xmlns:a16="http://schemas.microsoft.com/office/drawing/2014/main" id="{71C53665-5730-4124-B149-4300082EA656}"/>
              </a:ext>
            </a:extLst>
          </p:cNvPr>
          <p:cNvSpPr/>
          <p:nvPr/>
        </p:nvSpPr>
        <p:spPr>
          <a:xfrm>
            <a:off x="2105025" y="3581400"/>
            <a:ext cx="3133726" cy="11239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5582228"/>
            <a:ext cx="10597306" cy="8963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in the Projectiles category, </a:t>
            </a:r>
            <a:r>
              <a:rPr lang="en-US" sz="2400" dirty="0">
                <a:latin typeface="Consolas" panose="020B0609020204030204" pitchFamily="49" charset="0"/>
              </a:rPr>
              <a:t>drag a Set Projectile block into the </a:t>
            </a:r>
            <a:r>
              <a:rPr lang="en-US" sz="2400" b="1" dirty="0">
                <a:solidFill>
                  <a:srgbClr val="E05F43"/>
                </a:solidFill>
                <a:latin typeface="Consolas" panose="020B0609020204030204" pitchFamily="49" charset="0"/>
              </a:rPr>
              <a:t>On A Button pressed </a:t>
            </a:r>
            <a:r>
              <a:rPr lang="en-US" sz="2400" dirty="0">
                <a:latin typeface="Consolas" panose="020B0609020204030204" pitchFamily="49" charset="0"/>
              </a:rPr>
              <a:t>block</a:t>
            </a:r>
            <a:endParaRPr lang="en-US" sz="2400" b="1" dirty="0">
              <a:solidFill>
                <a:srgbClr val="4B7BEC"/>
              </a:solidFill>
              <a:latin typeface="Consolas" panose="020B0609020204030204" pitchFamily="49" charset="0"/>
            </a:endParaRPr>
          </a:p>
        </p:txBody>
      </p:sp>
    </p:spTree>
    <p:extLst>
      <p:ext uri="{BB962C8B-B14F-4D97-AF65-F5344CB8AC3E}">
        <p14:creationId xmlns:p14="http://schemas.microsoft.com/office/powerpoint/2010/main" val="7041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E7D2FC-33B2-4101-A314-54FDFFB820B0}"/>
              </a:ext>
            </a:extLst>
          </p:cNvPr>
          <p:cNvPicPr>
            <a:picLocks noChangeAspect="1"/>
          </p:cNvPicPr>
          <p:nvPr/>
        </p:nvPicPr>
        <p:blipFill>
          <a:blip r:embed="rId2"/>
          <a:stretch>
            <a:fillRect/>
          </a:stretch>
        </p:blipFill>
        <p:spPr>
          <a:xfrm>
            <a:off x="417495" y="2366211"/>
            <a:ext cx="11357008" cy="3259821"/>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Spit seeds at the cars</a:t>
            </a:r>
          </a:p>
        </p:txBody>
      </p:sp>
      <p:sp>
        <p:nvSpPr>
          <p:cNvPr id="25" name="Oval 24">
            <a:extLst>
              <a:ext uri="{FF2B5EF4-FFF2-40B4-BE49-F238E27FC236}">
                <a16:creationId xmlns:a16="http://schemas.microsoft.com/office/drawing/2014/main" id="{71C53665-5730-4124-B149-4300082EA656}"/>
              </a:ext>
            </a:extLst>
          </p:cNvPr>
          <p:cNvSpPr/>
          <p:nvPr/>
        </p:nvSpPr>
        <p:spPr>
          <a:xfrm>
            <a:off x="1371600" y="3996121"/>
            <a:ext cx="5372100" cy="6901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5" y="1067377"/>
            <a:ext cx="11357007" cy="11239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in the Projectiles category, </a:t>
            </a:r>
            <a:r>
              <a:rPr lang="en-US" sz="2400" dirty="0">
                <a:latin typeface="Consolas" panose="020B0609020204030204" pitchFamily="49" charset="0"/>
              </a:rPr>
              <a:t>drag a </a:t>
            </a:r>
            <a:r>
              <a:rPr lang="en-US" sz="2400" b="1" dirty="0">
                <a:solidFill>
                  <a:srgbClr val="EC3B59"/>
                </a:solidFill>
                <a:latin typeface="Consolas" panose="020B0609020204030204" pitchFamily="49" charset="0"/>
              </a:rPr>
              <a:t>Set Projectile </a:t>
            </a:r>
            <a:r>
              <a:rPr lang="en-US" sz="2400" dirty="0">
                <a:latin typeface="Consolas" panose="020B0609020204030204" pitchFamily="49" charset="0"/>
              </a:rPr>
              <a:t>from Sprite block into the </a:t>
            </a:r>
            <a:r>
              <a:rPr lang="en-US" sz="2400" b="1" dirty="0">
                <a:solidFill>
                  <a:srgbClr val="E05F43"/>
                </a:solidFill>
                <a:latin typeface="Consolas" panose="020B0609020204030204" pitchFamily="49" charset="0"/>
              </a:rPr>
              <a:t>On A Button pressed </a:t>
            </a:r>
            <a:r>
              <a:rPr lang="en-US" sz="2400" dirty="0">
                <a:latin typeface="Consolas" panose="020B0609020204030204" pitchFamily="49" charset="0"/>
              </a:rPr>
              <a:t>block</a:t>
            </a:r>
            <a:endParaRPr lang="en-US" sz="2400" b="1" dirty="0">
              <a:solidFill>
                <a:srgbClr val="4B7BEC"/>
              </a:solidFill>
              <a:latin typeface="Consolas" panose="020B0609020204030204" pitchFamily="49" charset="0"/>
            </a:endParaRPr>
          </a:p>
        </p:txBody>
      </p:sp>
    </p:spTree>
    <p:extLst>
      <p:ext uri="{BB962C8B-B14F-4D97-AF65-F5344CB8AC3E}">
        <p14:creationId xmlns:p14="http://schemas.microsoft.com/office/powerpoint/2010/main" val="24358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Design your seed projectiles</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5" y="1067377"/>
            <a:ext cx="11357007" cy="1561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Projectile</a:t>
            </a:r>
            <a:r>
              <a:rPr lang="en-US" sz="2400" dirty="0">
                <a:gradFill>
                  <a:gsLst>
                    <a:gs pos="1250">
                      <a:srgbClr val="000000"/>
                    </a:gs>
                    <a:gs pos="100000">
                      <a:srgbClr val="000000"/>
                    </a:gs>
                  </a:gsLst>
                  <a:lin ang="5400000" scaled="0"/>
                </a:gradFill>
                <a:latin typeface="Consolas" panose="020B0609020204030204" pitchFamily="49" charset="0"/>
              </a:rPr>
              <a:t> block, </a:t>
            </a:r>
            <a:r>
              <a:rPr lang="en-US" sz="2400" dirty="0">
                <a:latin typeface="Consolas" panose="020B0609020204030204" pitchFamily="49" charset="0"/>
              </a:rPr>
              <a:t>click on the empty Image</a:t>
            </a:r>
          </a:p>
          <a:p>
            <a:pPr marL="461963" indent="-461963">
              <a:lnSpc>
                <a:spcPct val="100000"/>
              </a:lnSpc>
            </a:pPr>
            <a:r>
              <a:rPr lang="en-US" sz="2400" dirty="0">
                <a:latin typeface="Consolas" panose="020B0609020204030204" pitchFamily="49" charset="0"/>
              </a:rPr>
              <a:t>Design your own seed projectiles using the Image Editor</a:t>
            </a:r>
          </a:p>
          <a:p>
            <a:pPr marL="461963" indent="-461963">
              <a:lnSpc>
                <a:spcPct val="100000"/>
              </a:lnSpc>
            </a:pPr>
            <a:r>
              <a:rPr lang="en-US" sz="2400" dirty="0">
                <a:latin typeface="Consolas" panose="020B0609020204030204" pitchFamily="49" charset="0"/>
              </a:rPr>
              <a:t>When done, click Done</a:t>
            </a:r>
          </a:p>
        </p:txBody>
      </p:sp>
      <p:pic>
        <p:nvPicPr>
          <p:cNvPr id="3" name="Picture 2">
            <a:extLst>
              <a:ext uri="{FF2B5EF4-FFF2-40B4-BE49-F238E27FC236}">
                <a16:creationId xmlns:a16="http://schemas.microsoft.com/office/drawing/2014/main" id="{3D07F485-F861-4499-8DD2-FBDF1F39BF8C}"/>
              </a:ext>
            </a:extLst>
          </p:cNvPr>
          <p:cNvPicPr>
            <a:picLocks noChangeAspect="1"/>
          </p:cNvPicPr>
          <p:nvPr/>
        </p:nvPicPr>
        <p:blipFill>
          <a:blip r:embed="rId2"/>
          <a:stretch>
            <a:fillRect/>
          </a:stretch>
        </p:blipFill>
        <p:spPr>
          <a:xfrm>
            <a:off x="5106309" y="2235785"/>
            <a:ext cx="4961616" cy="4452007"/>
          </a:xfrm>
          <a:prstGeom prst="rect">
            <a:avLst/>
          </a:prstGeom>
          <a:ln>
            <a:solidFill>
              <a:schemeClr val="tx1">
                <a:lumMod val="50000"/>
                <a:lumOff val="50000"/>
              </a:schemeClr>
            </a:solidFill>
          </a:ln>
        </p:spPr>
      </p:pic>
    </p:spTree>
    <p:extLst>
      <p:ext uri="{BB962C8B-B14F-4D97-AF65-F5344CB8AC3E}">
        <p14:creationId xmlns:p14="http://schemas.microsoft.com/office/powerpoint/2010/main" val="193603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fontScale="90000"/>
          </a:bodyPr>
          <a:lstStyle/>
          <a:p>
            <a:r>
              <a:rPr lang="en-US" dirty="0">
                <a:latin typeface="Consolas" panose="020B0609020204030204" pitchFamily="49" charset="0"/>
              </a:rPr>
              <a:t>Set the speed and direction of seed projectiles</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5" y="1067377"/>
            <a:ext cx="11357007" cy="8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Projectile</a:t>
            </a:r>
            <a:r>
              <a:rPr lang="en-US" sz="2400" dirty="0">
                <a:gradFill>
                  <a:gsLst>
                    <a:gs pos="1250">
                      <a:srgbClr val="000000"/>
                    </a:gs>
                    <a:gs pos="100000">
                      <a:srgbClr val="000000"/>
                    </a:gs>
                  </a:gsLst>
                  <a:lin ang="5400000" scaled="0"/>
                </a:gradFill>
                <a:latin typeface="Consolas" panose="020B0609020204030204" pitchFamily="49" charset="0"/>
              </a:rPr>
              <a:t> block, </a:t>
            </a:r>
            <a:r>
              <a:rPr lang="en-US" sz="2400" dirty="0">
                <a:latin typeface="Consolas" panose="020B0609020204030204" pitchFamily="49" charset="0"/>
              </a:rPr>
              <a:t>click on the variable drop-down menu to select </a:t>
            </a:r>
            <a:r>
              <a:rPr lang="en-US" sz="2400" b="1" dirty="0">
                <a:solidFill>
                  <a:srgbClr val="EC3B59"/>
                </a:solidFill>
                <a:latin typeface="Consolas" panose="020B0609020204030204" pitchFamily="49" charset="0"/>
              </a:rPr>
              <a:t>chicken</a:t>
            </a:r>
          </a:p>
        </p:txBody>
      </p:sp>
      <p:pic>
        <p:nvPicPr>
          <p:cNvPr id="4" name="Picture 3">
            <a:extLst>
              <a:ext uri="{FF2B5EF4-FFF2-40B4-BE49-F238E27FC236}">
                <a16:creationId xmlns:a16="http://schemas.microsoft.com/office/drawing/2014/main" id="{B2AC2472-FBCF-416D-AF68-34D4FCFD5F80}"/>
              </a:ext>
            </a:extLst>
          </p:cNvPr>
          <p:cNvPicPr>
            <a:picLocks noChangeAspect="1"/>
          </p:cNvPicPr>
          <p:nvPr/>
        </p:nvPicPr>
        <p:blipFill>
          <a:blip r:embed="rId2"/>
          <a:stretch>
            <a:fillRect/>
          </a:stretch>
        </p:blipFill>
        <p:spPr>
          <a:xfrm>
            <a:off x="2076450" y="2062355"/>
            <a:ext cx="6496050" cy="1981200"/>
          </a:xfrm>
          <a:prstGeom prst="rect">
            <a:avLst/>
          </a:prstGeom>
          <a:ln>
            <a:solidFill>
              <a:schemeClr val="tx1">
                <a:lumMod val="50000"/>
                <a:lumOff val="50000"/>
              </a:schemeClr>
            </a:solidFill>
          </a:ln>
        </p:spPr>
      </p:pic>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417494" y="4343978"/>
            <a:ext cx="11357007" cy="8963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600" dirty="0">
                <a:gradFill>
                  <a:gsLst>
                    <a:gs pos="1250">
                      <a:srgbClr val="000000"/>
                    </a:gs>
                    <a:gs pos="100000">
                      <a:srgbClr val="000000"/>
                    </a:gs>
                  </a:gsLst>
                  <a:lin ang="5400000" scaled="0"/>
                </a:gradFill>
                <a:latin typeface="Consolas" panose="020B0609020204030204" pitchFamily="49" charset="0"/>
              </a:rPr>
              <a:t>Seeds will be shooting from the chicken, from left to right</a:t>
            </a:r>
          </a:p>
          <a:p>
            <a:pPr marL="0" indent="0">
              <a:lnSpc>
                <a:spcPct val="100000"/>
              </a:lnSpc>
              <a:buNone/>
            </a:pPr>
            <a:r>
              <a:rPr lang="en-US" sz="2600" dirty="0">
                <a:gradFill>
                  <a:gsLst>
                    <a:gs pos="1250">
                      <a:srgbClr val="000000"/>
                    </a:gs>
                    <a:gs pos="100000">
                      <a:srgbClr val="000000"/>
                    </a:gs>
                  </a:gsLst>
                  <a:lin ang="5400000" scaled="0"/>
                </a:gradFill>
                <a:latin typeface="Consolas" panose="020B0609020204030204" pitchFamily="49" charset="0"/>
              </a:rPr>
              <a:t>	Set </a:t>
            </a:r>
            <a:r>
              <a:rPr lang="en-US" sz="2600" b="1" dirty="0" err="1">
                <a:solidFill>
                  <a:srgbClr val="4B7BEC"/>
                </a:solidFill>
                <a:latin typeface="Consolas" panose="020B0609020204030204" pitchFamily="49" charset="0"/>
              </a:rPr>
              <a:t>vx</a:t>
            </a:r>
            <a:r>
              <a:rPr lang="en-US" sz="2600" b="1" dirty="0">
                <a:solidFill>
                  <a:srgbClr val="4B7BEC"/>
                </a:solidFill>
                <a:latin typeface="Consolas" panose="020B0609020204030204" pitchFamily="49" charset="0"/>
              </a:rPr>
              <a:t> = 200 </a:t>
            </a:r>
            <a:r>
              <a:rPr lang="en-US" sz="2600" dirty="0">
                <a:gradFill>
                  <a:gsLst>
                    <a:gs pos="1250">
                      <a:srgbClr val="000000"/>
                    </a:gs>
                    <a:gs pos="100000">
                      <a:srgbClr val="000000"/>
                    </a:gs>
                  </a:gsLst>
                  <a:lin ang="5400000" scaled="0"/>
                </a:gradFill>
                <a:latin typeface="Consolas" panose="020B0609020204030204" pitchFamily="49" charset="0"/>
              </a:rPr>
              <a:t>and </a:t>
            </a:r>
            <a:r>
              <a:rPr lang="en-US" sz="2600" b="1" dirty="0" err="1">
                <a:solidFill>
                  <a:srgbClr val="4B7BEC"/>
                </a:solidFill>
                <a:latin typeface="Consolas" panose="020B0609020204030204" pitchFamily="49" charset="0"/>
              </a:rPr>
              <a:t>vy</a:t>
            </a:r>
            <a:r>
              <a:rPr lang="en-US" sz="2600" b="1" dirty="0">
                <a:solidFill>
                  <a:srgbClr val="4B7BEC"/>
                </a:solidFill>
                <a:latin typeface="Consolas" panose="020B0609020204030204" pitchFamily="49" charset="0"/>
              </a:rPr>
              <a:t> = 0</a:t>
            </a:r>
          </a:p>
        </p:txBody>
      </p:sp>
      <p:pic>
        <p:nvPicPr>
          <p:cNvPr id="7" name="Picture 6" descr="A screenshot of a video game remote control&#10;&#10;Description automatically generated">
            <a:extLst>
              <a:ext uri="{FF2B5EF4-FFF2-40B4-BE49-F238E27FC236}">
                <a16:creationId xmlns:a16="http://schemas.microsoft.com/office/drawing/2014/main" id="{4DC1ED6D-A7D2-498F-BC24-C52DDB323909}"/>
              </a:ext>
            </a:extLst>
          </p:cNvPr>
          <p:cNvPicPr>
            <a:picLocks noChangeAspect="1"/>
          </p:cNvPicPr>
          <p:nvPr/>
        </p:nvPicPr>
        <p:blipFill rotWithShape="1">
          <a:blip r:embed="rId3">
            <a:extLst>
              <a:ext uri="{28A0092B-C50C-407E-A947-70E740481C1C}">
                <a14:useLocalDpi xmlns:a14="http://schemas.microsoft.com/office/drawing/2010/main" val="0"/>
              </a:ext>
            </a:extLst>
          </a:blip>
          <a:srcRect t="21513" r="56797" b="53653"/>
          <a:stretch/>
        </p:blipFill>
        <p:spPr>
          <a:xfrm>
            <a:off x="2076450" y="5210100"/>
            <a:ext cx="7580377" cy="1714575"/>
          </a:xfrm>
          <a:prstGeom prst="rect">
            <a:avLst/>
          </a:prstGeom>
        </p:spPr>
      </p:pic>
    </p:spTree>
    <p:extLst>
      <p:ext uri="{BB962C8B-B14F-4D97-AF65-F5344CB8AC3E}">
        <p14:creationId xmlns:p14="http://schemas.microsoft.com/office/powerpoint/2010/main" val="30256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8E2B-8FF9-4A50-A409-107371AA2F90}"/>
              </a:ext>
            </a:extLst>
          </p:cNvPr>
          <p:cNvSpPr>
            <a:spLocks noGrp="1"/>
          </p:cNvSpPr>
          <p:nvPr>
            <p:ph type="title"/>
          </p:nvPr>
        </p:nvSpPr>
        <p:spPr/>
        <p:txBody>
          <a:bodyPr/>
          <a:lstStyle/>
          <a:p>
            <a:r>
              <a:rPr lang="en-US" dirty="0">
                <a:latin typeface="Consolas" panose="020B0609020204030204" pitchFamily="49" charset="0"/>
              </a:rPr>
              <a:t>Code so far…</a:t>
            </a:r>
          </a:p>
        </p:txBody>
      </p:sp>
      <p:pic>
        <p:nvPicPr>
          <p:cNvPr id="5" name="Picture 4" descr="A screenshot of a cell phone screen with text&#10;&#10;Description automatically generated">
            <a:extLst>
              <a:ext uri="{FF2B5EF4-FFF2-40B4-BE49-F238E27FC236}">
                <a16:creationId xmlns:a16="http://schemas.microsoft.com/office/drawing/2014/main" id="{7DD21CBD-4CB4-4D86-B1BF-FD14F109B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1563901"/>
            <a:ext cx="10858500" cy="4252426"/>
          </a:xfrm>
          <a:prstGeom prst="rect">
            <a:avLst/>
          </a:prstGeom>
        </p:spPr>
      </p:pic>
    </p:spTree>
    <p:extLst>
      <p:ext uri="{BB962C8B-B14F-4D97-AF65-F5344CB8AC3E}">
        <p14:creationId xmlns:p14="http://schemas.microsoft.com/office/powerpoint/2010/main" val="2144598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When the Chicken gets run over by a car</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5" y="1067377"/>
            <a:ext cx="11357007" cy="8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in the Overlaps category, </a:t>
            </a:r>
            <a:r>
              <a:rPr lang="en-US" sz="2400" dirty="0">
                <a:latin typeface="Consolas" panose="020B0609020204030204" pitchFamily="49" charset="0"/>
              </a:rPr>
              <a:t>drag an </a:t>
            </a:r>
            <a:r>
              <a:rPr lang="en-US" sz="2400" b="1" dirty="0">
                <a:solidFill>
                  <a:srgbClr val="4B7BEC"/>
                </a:solidFill>
                <a:latin typeface="Consolas" panose="020B0609020204030204" pitchFamily="49" charset="0"/>
              </a:rPr>
              <a:t>On Sprite Overlaps </a:t>
            </a:r>
            <a:r>
              <a:rPr lang="en-US" sz="2400" dirty="0">
                <a:latin typeface="Consolas" panose="020B0609020204030204" pitchFamily="49" charset="0"/>
              </a:rPr>
              <a:t>block onto the Workspace</a:t>
            </a:r>
            <a:endParaRPr lang="en-US" sz="2400" b="1" dirty="0">
              <a:solidFill>
                <a:srgbClr val="EC3B59"/>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439753" y="4343977"/>
            <a:ext cx="11357007" cy="6425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600" dirty="0">
                <a:gradFill>
                  <a:gsLst>
                    <a:gs pos="1250">
                      <a:srgbClr val="000000"/>
                    </a:gs>
                    <a:gs pos="100000">
                      <a:srgbClr val="000000"/>
                    </a:gs>
                  </a:gsLst>
                  <a:lin ang="5400000" scaled="0"/>
                </a:gradFill>
                <a:latin typeface="Consolas" panose="020B0609020204030204" pitchFamily="49" charset="0"/>
              </a:rPr>
              <a:t>In the 2</a:t>
            </a:r>
            <a:r>
              <a:rPr lang="en-US" sz="2600" baseline="30000" dirty="0">
                <a:gradFill>
                  <a:gsLst>
                    <a:gs pos="1250">
                      <a:srgbClr val="000000"/>
                    </a:gs>
                    <a:gs pos="100000">
                      <a:srgbClr val="000000"/>
                    </a:gs>
                  </a:gsLst>
                  <a:lin ang="5400000" scaled="0"/>
                </a:gradFill>
                <a:latin typeface="Consolas" panose="020B0609020204030204" pitchFamily="49" charset="0"/>
              </a:rPr>
              <a:t>nd</a:t>
            </a:r>
            <a:r>
              <a:rPr lang="en-US" sz="2600" dirty="0">
                <a:gradFill>
                  <a:gsLst>
                    <a:gs pos="1250">
                      <a:srgbClr val="000000"/>
                    </a:gs>
                    <a:gs pos="100000">
                      <a:srgbClr val="000000"/>
                    </a:gs>
                  </a:gsLst>
                  <a:lin ang="5400000" scaled="0"/>
                </a:gradFill>
                <a:latin typeface="Consolas" panose="020B0609020204030204" pitchFamily="49" charset="0"/>
              </a:rPr>
              <a:t> drop-down menu, change the sprite kind to </a:t>
            </a:r>
            <a:r>
              <a:rPr lang="en-US" sz="2600" b="1" dirty="0">
                <a:gradFill>
                  <a:gsLst>
                    <a:gs pos="1250">
                      <a:srgbClr val="000000"/>
                    </a:gs>
                    <a:gs pos="100000">
                      <a:srgbClr val="000000"/>
                    </a:gs>
                  </a:gsLst>
                  <a:lin ang="5400000" scaled="0"/>
                </a:gradFill>
                <a:latin typeface="Consolas" panose="020B0609020204030204" pitchFamily="49" charset="0"/>
              </a:rPr>
              <a:t>Enemy</a:t>
            </a:r>
            <a:endParaRPr lang="en-US" sz="2600" b="1" dirty="0">
              <a:solidFill>
                <a:srgbClr val="4B7BEC"/>
              </a:solidFill>
              <a:latin typeface="Consolas" panose="020B0609020204030204" pitchFamily="49" charset="0"/>
            </a:endParaRPr>
          </a:p>
        </p:txBody>
      </p:sp>
      <p:pic>
        <p:nvPicPr>
          <p:cNvPr id="3" name="Picture 2">
            <a:extLst>
              <a:ext uri="{FF2B5EF4-FFF2-40B4-BE49-F238E27FC236}">
                <a16:creationId xmlns:a16="http://schemas.microsoft.com/office/drawing/2014/main" id="{7858AF68-03C9-40EE-891D-2A2841280371}"/>
              </a:ext>
            </a:extLst>
          </p:cNvPr>
          <p:cNvPicPr>
            <a:picLocks noChangeAspect="1"/>
          </p:cNvPicPr>
          <p:nvPr/>
        </p:nvPicPr>
        <p:blipFill>
          <a:blip r:embed="rId2"/>
          <a:stretch>
            <a:fillRect/>
          </a:stretch>
        </p:blipFill>
        <p:spPr>
          <a:xfrm>
            <a:off x="417494" y="2126781"/>
            <a:ext cx="11401527" cy="2052565"/>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37E6BB60-12FD-4782-AFDB-087C82BD47B8}"/>
              </a:ext>
            </a:extLst>
          </p:cNvPr>
          <p:cNvPicPr>
            <a:picLocks noChangeAspect="1"/>
          </p:cNvPicPr>
          <p:nvPr/>
        </p:nvPicPr>
        <p:blipFill>
          <a:blip r:embed="rId3"/>
          <a:stretch>
            <a:fillRect/>
          </a:stretch>
        </p:blipFill>
        <p:spPr>
          <a:xfrm>
            <a:off x="3190112" y="4986529"/>
            <a:ext cx="5419725" cy="1724458"/>
          </a:xfrm>
          <a:prstGeom prst="rect">
            <a:avLst/>
          </a:prstGeom>
          <a:ln>
            <a:solidFill>
              <a:schemeClr val="tx1">
                <a:lumMod val="50000"/>
                <a:lumOff val="50000"/>
              </a:schemeClr>
            </a:solidFill>
          </a:ln>
        </p:spPr>
      </p:pic>
    </p:spTree>
    <p:extLst>
      <p:ext uri="{BB962C8B-B14F-4D97-AF65-F5344CB8AC3E}">
        <p14:creationId xmlns:p14="http://schemas.microsoft.com/office/powerpoint/2010/main" val="36097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D87915E6-73B3-4472-B3C1-483A737B2AFD}"/>
              </a:ext>
            </a:extLst>
          </p:cNvPr>
          <p:cNvPicPr>
            <a:picLocks noChangeAspect="1"/>
          </p:cNvPicPr>
          <p:nvPr/>
        </p:nvPicPr>
        <p:blipFill>
          <a:blip r:embed="rId2"/>
          <a:stretch>
            <a:fillRect/>
          </a:stretch>
        </p:blipFill>
        <p:spPr>
          <a:xfrm>
            <a:off x="7579649" y="283428"/>
            <a:ext cx="2368458" cy="2753390"/>
          </a:xfrm>
          <a:prstGeom prst="rect">
            <a:avLst/>
          </a:prstGeom>
        </p:spPr>
      </p:pic>
      <p:pic>
        <p:nvPicPr>
          <p:cNvPr id="4" name="Picture 3">
            <a:extLst>
              <a:ext uri="{FF2B5EF4-FFF2-40B4-BE49-F238E27FC236}">
                <a16:creationId xmlns:a16="http://schemas.microsoft.com/office/drawing/2014/main" id="{407675CE-3A65-4C9B-8653-C2091FE439DC}"/>
              </a:ext>
            </a:extLst>
          </p:cNvPr>
          <p:cNvPicPr>
            <a:picLocks noChangeAspect="1"/>
          </p:cNvPicPr>
          <p:nvPr/>
        </p:nvPicPr>
        <p:blipFill rotWithShape="1">
          <a:blip r:embed="rId3"/>
          <a:srcRect b="21791"/>
          <a:stretch/>
        </p:blipFill>
        <p:spPr>
          <a:xfrm>
            <a:off x="3777452" y="3474720"/>
            <a:ext cx="2368458" cy="3383280"/>
          </a:xfrm>
          <a:prstGeom prst="rect">
            <a:avLst/>
          </a:prstGeom>
        </p:spPr>
      </p:pic>
      <p:pic>
        <p:nvPicPr>
          <p:cNvPr id="5" name="Picture 4">
            <a:extLst>
              <a:ext uri="{FF2B5EF4-FFF2-40B4-BE49-F238E27FC236}">
                <a16:creationId xmlns:a16="http://schemas.microsoft.com/office/drawing/2014/main" id="{CF098077-2DB0-49A5-9030-538B2C7EF1FF}"/>
              </a:ext>
            </a:extLst>
          </p:cNvPr>
          <p:cNvPicPr>
            <a:picLocks noChangeAspect="1"/>
          </p:cNvPicPr>
          <p:nvPr/>
        </p:nvPicPr>
        <p:blipFill>
          <a:blip r:embed="rId4"/>
          <a:stretch>
            <a:fillRect/>
          </a:stretch>
        </p:blipFill>
        <p:spPr>
          <a:xfrm>
            <a:off x="1085529" y="4004109"/>
            <a:ext cx="2002444" cy="2171539"/>
          </a:xfrm>
          <a:prstGeom prst="rect">
            <a:avLst/>
          </a:prstGeom>
        </p:spPr>
      </p:pic>
      <p:sp>
        <p:nvSpPr>
          <p:cNvPr id="19" name="Rectangle 1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5B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C87B11-D1D2-4E42-9B18-FF34003397ED}"/>
              </a:ext>
            </a:extLst>
          </p:cNvPr>
          <p:cNvSpPr>
            <a:spLocks noGrp="1"/>
          </p:cNvSpPr>
          <p:nvPr>
            <p:ph type="title"/>
          </p:nvPr>
        </p:nvSpPr>
        <p:spPr>
          <a:xfrm>
            <a:off x="6491653" y="3799272"/>
            <a:ext cx="5193748" cy="637124"/>
          </a:xfrm>
        </p:spPr>
        <p:txBody>
          <a:bodyPr>
            <a:normAutofit/>
          </a:bodyPr>
          <a:lstStyle/>
          <a:p>
            <a:r>
              <a:rPr lang="en-US" sz="3200">
                <a:solidFill>
                  <a:srgbClr val="FFFFFF"/>
                </a:solidFill>
                <a:latin typeface="Consolas" panose="020B0609020204030204" pitchFamily="49" charset="0"/>
              </a:rPr>
              <a:t>What are Arcade Games?</a:t>
            </a:r>
          </a:p>
        </p:txBody>
      </p:sp>
      <p:sp>
        <p:nvSpPr>
          <p:cNvPr id="3" name="Content Placeholder 2">
            <a:extLst>
              <a:ext uri="{FF2B5EF4-FFF2-40B4-BE49-F238E27FC236}">
                <a16:creationId xmlns:a16="http://schemas.microsoft.com/office/drawing/2014/main" id="{DB477238-0171-4153-AECB-1F610DD048E9}"/>
              </a:ext>
            </a:extLst>
          </p:cNvPr>
          <p:cNvSpPr>
            <a:spLocks noGrp="1"/>
          </p:cNvSpPr>
          <p:nvPr>
            <p:ph idx="1"/>
          </p:nvPr>
        </p:nvSpPr>
        <p:spPr>
          <a:xfrm>
            <a:off x="6479647" y="4510585"/>
            <a:ext cx="5503805" cy="2021198"/>
          </a:xfrm>
        </p:spPr>
        <p:txBody>
          <a:bodyPr>
            <a:normAutofit/>
          </a:bodyPr>
          <a:lstStyle/>
          <a:p>
            <a:pPr marL="0" indent="0">
              <a:buNone/>
            </a:pPr>
            <a:r>
              <a:rPr lang="en-US" sz="1800" dirty="0">
                <a:solidFill>
                  <a:srgbClr val="FFFFFF"/>
                </a:solidFill>
                <a:latin typeface="Consolas" panose="020B0609020204030204" pitchFamily="49" charset="0"/>
              </a:rPr>
              <a:t>An arcade game is a coin-operated video game machine.</a:t>
            </a:r>
          </a:p>
          <a:p>
            <a:pPr marL="0" indent="0">
              <a:buNone/>
            </a:pPr>
            <a:r>
              <a:rPr lang="en-US" sz="1800" dirty="0">
                <a:solidFill>
                  <a:srgbClr val="FFFFFF"/>
                </a:solidFill>
                <a:latin typeface="Consolas" panose="020B0609020204030204" pitchFamily="49" charset="0"/>
              </a:rPr>
              <a:t>Arcade games rose to popularity in the 1970’s and 1980’s.</a:t>
            </a:r>
          </a:p>
          <a:p>
            <a:pPr marL="0" indent="0">
              <a:buNone/>
            </a:pPr>
            <a:r>
              <a:rPr lang="en-US" sz="1800" dirty="0">
                <a:solidFill>
                  <a:srgbClr val="FFFFFF"/>
                </a:solidFill>
                <a:latin typeface="Consolas" panose="020B0609020204030204" pitchFamily="49" charset="0"/>
              </a:rPr>
              <a:t>The first successful Arcade game was called Pong, created by Atari in 1972.</a:t>
            </a:r>
          </a:p>
          <a:p>
            <a:pPr marL="0" indent="0">
              <a:buNone/>
            </a:pPr>
            <a:endParaRPr lang="en-US" sz="1800" dirty="0">
              <a:solidFill>
                <a:srgbClr val="FFFFFF"/>
              </a:solidFill>
              <a:latin typeface="Consolas" panose="020B0609020204030204" pitchFamily="49" charset="0"/>
            </a:endParaRPr>
          </a:p>
        </p:txBody>
      </p:sp>
      <p:pic>
        <p:nvPicPr>
          <p:cNvPr id="13" name="Picture 12">
            <a:extLst>
              <a:ext uri="{FF2B5EF4-FFF2-40B4-BE49-F238E27FC236}">
                <a16:creationId xmlns:a16="http://schemas.microsoft.com/office/drawing/2014/main" id="{0096D4D7-8855-4F6E-BF86-31244F01E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8512" y="179326"/>
            <a:ext cx="2234268" cy="2877737"/>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A8A93B9-5714-4333-AF63-B3A1A29BAA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5641" y="266764"/>
            <a:ext cx="3106700" cy="2753389"/>
          </a:xfrm>
          <a:prstGeom prst="rect">
            <a:avLst/>
          </a:prstGeom>
        </p:spPr>
      </p:pic>
      <p:pic>
        <p:nvPicPr>
          <p:cNvPr id="12" name="Picture 11">
            <a:extLst>
              <a:ext uri="{FF2B5EF4-FFF2-40B4-BE49-F238E27FC236}">
                <a16:creationId xmlns:a16="http://schemas.microsoft.com/office/drawing/2014/main" id="{97C8FBFC-1697-4819-B4A2-D83F9F03B867}"/>
              </a:ext>
            </a:extLst>
          </p:cNvPr>
          <p:cNvPicPr>
            <a:picLocks noChangeAspect="1"/>
          </p:cNvPicPr>
          <p:nvPr/>
        </p:nvPicPr>
        <p:blipFill>
          <a:blip r:embed="rId7"/>
          <a:stretch>
            <a:fillRect/>
          </a:stretch>
        </p:blipFill>
        <p:spPr>
          <a:xfrm>
            <a:off x="5364976" y="263183"/>
            <a:ext cx="2353844" cy="2793880"/>
          </a:xfrm>
          <a:prstGeom prst="rect">
            <a:avLst/>
          </a:prstGeom>
        </p:spPr>
      </p:pic>
      <p:pic>
        <p:nvPicPr>
          <p:cNvPr id="11" name="Picture 10">
            <a:extLst>
              <a:ext uri="{FF2B5EF4-FFF2-40B4-BE49-F238E27FC236}">
                <a16:creationId xmlns:a16="http://schemas.microsoft.com/office/drawing/2014/main" id="{E1C0529E-8873-4170-B585-F928AFDADC5C}"/>
              </a:ext>
            </a:extLst>
          </p:cNvPr>
          <p:cNvPicPr>
            <a:picLocks noChangeAspect="1"/>
          </p:cNvPicPr>
          <p:nvPr/>
        </p:nvPicPr>
        <p:blipFill>
          <a:blip r:embed="rId8"/>
          <a:stretch>
            <a:fillRect/>
          </a:stretch>
        </p:blipFill>
        <p:spPr>
          <a:xfrm>
            <a:off x="161696" y="263183"/>
            <a:ext cx="2416098" cy="2753389"/>
          </a:xfrm>
          <a:prstGeom prst="rect">
            <a:avLst/>
          </a:prstGeom>
        </p:spPr>
      </p:pic>
    </p:spTree>
    <p:extLst>
      <p:ext uri="{BB962C8B-B14F-4D97-AF65-F5344CB8AC3E}">
        <p14:creationId xmlns:p14="http://schemas.microsoft.com/office/powerpoint/2010/main" val="2482049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Destroy the car</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5" y="1067377"/>
            <a:ext cx="11357007" cy="8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in the Effects category, </a:t>
            </a:r>
            <a:r>
              <a:rPr lang="en-US" sz="2400" dirty="0">
                <a:latin typeface="Consolas" panose="020B0609020204030204" pitchFamily="49" charset="0"/>
              </a:rPr>
              <a:t>drag a </a:t>
            </a:r>
            <a:r>
              <a:rPr lang="en-US" sz="2400" b="1" dirty="0">
                <a:solidFill>
                  <a:srgbClr val="4B7BEC"/>
                </a:solidFill>
                <a:latin typeface="Consolas" panose="020B0609020204030204" pitchFamily="49" charset="0"/>
              </a:rPr>
              <a:t>Destroy Sprite </a:t>
            </a:r>
            <a:r>
              <a:rPr lang="en-US" sz="2400" dirty="0">
                <a:latin typeface="Consolas" panose="020B0609020204030204" pitchFamily="49" charset="0"/>
              </a:rPr>
              <a:t>block into the </a:t>
            </a:r>
            <a:r>
              <a:rPr lang="en-US" sz="2400" b="1" dirty="0">
                <a:solidFill>
                  <a:srgbClr val="4B7BEC"/>
                </a:solidFill>
                <a:latin typeface="Consolas" panose="020B0609020204030204" pitchFamily="49" charset="0"/>
              </a:rPr>
              <a:t>On Sprite Overlaps </a:t>
            </a:r>
            <a:r>
              <a:rPr lang="en-US" sz="2400" dirty="0">
                <a:latin typeface="Consolas" panose="020B0609020204030204" pitchFamily="49" charset="0"/>
              </a:rPr>
              <a:t>block</a:t>
            </a:r>
            <a:endParaRPr lang="en-US" sz="2400" b="1" dirty="0">
              <a:solidFill>
                <a:srgbClr val="EC3B59"/>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339168" y="4545347"/>
            <a:ext cx="11357007" cy="114878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20000"/>
              </a:lnSpc>
            </a:pPr>
            <a:r>
              <a:rPr lang="en-US" sz="2600" dirty="0">
                <a:gradFill>
                  <a:gsLst>
                    <a:gs pos="1250">
                      <a:srgbClr val="000000"/>
                    </a:gs>
                    <a:gs pos="100000">
                      <a:srgbClr val="000000"/>
                    </a:gs>
                  </a:gsLst>
                  <a:lin ang="5400000" scaled="0"/>
                </a:gradFill>
                <a:latin typeface="Consolas" panose="020B0609020204030204" pitchFamily="49" charset="0"/>
              </a:rPr>
              <a:t>In the </a:t>
            </a:r>
            <a:r>
              <a:rPr lang="en-US" b="1" dirty="0">
                <a:solidFill>
                  <a:srgbClr val="4B7BEC"/>
                </a:solidFill>
                <a:latin typeface="Consolas" panose="020B0609020204030204" pitchFamily="49" charset="0"/>
              </a:rPr>
              <a:t>On Sprite Overlaps </a:t>
            </a:r>
            <a:r>
              <a:rPr lang="en-US" dirty="0">
                <a:latin typeface="Consolas" panose="020B0609020204030204" pitchFamily="49" charset="0"/>
              </a:rPr>
              <a:t>block, drag the </a:t>
            </a:r>
            <a:r>
              <a:rPr lang="en-US" b="1" dirty="0" err="1">
                <a:solidFill>
                  <a:srgbClr val="EC3B59"/>
                </a:solidFill>
                <a:latin typeface="Consolas" panose="020B0609020204030204" pitchFamily="49" charset="0"/>
              </a:rPr>
              <a:t>otherSprite</a:t>
            </a:r>
            <a:r>
              <a:rPr lang="en-US" dirty="0">
                <a:latin typeface="Consolas" panose="020B0609020204030204" pitchFamily="49" charset="0"/>
              </a:rPr>
              <a:t> variable into the </a:t>
            </a:r>
            <a:r>
              <a:rPr lang="en-US" b="1" dirty="0">
                <a:solidFill>
                  <a:srgbClr val="4B7BEC"/>
                </a:solidFill>
                <a:latin typeface="Consolas" panose="020B0609020204030204" pitchFamily="49" charset="0"/>
              </a:rPr>
              <a:t>Destroy Sprite </a:t>
            </a:r>
            <a:r>
              <a:rPr lang="en-US" dirty="0">
                <a:latin typeface="Consolas" panose="020B0609020204030204" pitchFamily="49" charset="0"/>
              </a:rPr>
              <a:t>block replacing </a:t>
            </a:r>
            <a:r>
              <a:rPr lang="en-US" b="1" dirty="0" err="1">
                <a:solidFill>
                  <a:srgbClr val="EC3B59"/>
                </a:solidFill>
                <a:latin typeface="Consolas" panose="020B0609020204030204" pitchFamily="49" charset="0"/>
              </a:rPr>
              <a:t>mySprite</a:t>
            </a:r>
            <a:r>
              <a:rPr lang="en-US" dirty="0">
                <a:latin typeface="Consolas" panose="020B0609020204030204" pitchFamily="49" charset="0"/>
              </a:rPr>
              <a:t> </a:t>
            </a:r>
            <a:endParaRPr lang="en-US" sz="2600" b="1" dirty="0">
              <a:solidFill>
                <a:srgbClr val="4B7BEC"/>
              </a:solidFill>
              <a:latin typeface="Consolas" panose="020B0609020204030204" pitchFamily="49" charset="0"/>
            </a:endParaRPr>
          </a:p>
        </p:txBody>
      </p:sp>
      <p:pic>
        <p:nvPicPr>
          <p:cNvPr id="4" name="Picture 3">
            <a:extLst>
              <a:ext uri="{FF2B5EF4-FFF2-40B4-BE49-F238E27FC236}">
                <a16:creationId xmlns:a16="http://schemas.microsoft.com/office/drawing/2014/main" id="{6261D640-A549-425B-95CA-D45FA874967A}"/>
              </a:ext>
            </a:extLst>
          </p:cNvPr>
          <p:cNvPicPr>
            <a:picLocks noChangeAspect="1"/>
          </p:cNvPicPr>
          <p:nvPr/>
        </p:nvPicPr>
        <p:blipFill>
          <a:blip r:embed="rId2"/>
          <a:stretch>
            <a:fillRect/>
          </a:stretch>
        </p:blipFill>
        <p:spPr>
          <a:xfrm>
            <a:off x="781208" y="2057685"/>
            <a:ext cx="10472928" cy="2392127"/>
          </a:xfrm>
          <a:prstGeom prst="rect">
            <a:avLst/>
          </a:prstGeom>
          <a:ln>
            <a:solidFill>
              <a:schemeClr val="tx1">
                <a:lumMod val="50000"/>
                <a:lumOff val="50000"/>
              </a:schemeClr>
            </a:solidFill>
          </a:ln>
        </p:spPr>
      </p:pic>
      <p:pic>
        <p:nvPicPr>
          <p:cNvPr id="8" name="Picture 7" descr="A screenshot of a computer screen&#10;&#10;Description automatically generated">
            <a:extLst>
              <a:ext uri="{FF2B5EF4-FFF2-40B4-BE49-F238E27FC236}">
                <a16:creationId xmlns:a16="http://schemas.microsoft.com/office/drawing/2014/main" id="{9570B6AE-2313-4AC7-B5A4-D0444B979F5E}"/>
              </a:ext>
            </a:extLst>
          </p:cNvPr>
          <p:cNvPicPr>
            <a:picLocks noChangeAspect="1"/>
          </p:cNvPicPr>
          <p:nvPr/>
        </p:nvPicPr>
        <p:blipFill rotWithShape="1">
          <a:blip r:embed="rId3">
            <a:extLst>
              <a:ext uri="{28A0092B-C50C-407E-A947-70E740481C1C}">
                <a14:useLocalDpi xmlns:a14="http://schemas.microsoft.com/office/drawing/2010/main" val="0"/>
              </a:ext>
            </a:extLst>
          </a:blip>
          <a:srcRect t="-186" r="66797" b="82109"/>
          <a:stretch/>
        </p:blipFill>
        <p:spPr>
          <a:xfrm>
            <a:off x="2552699" y="5547288"/>
            <a:ext cx="6058101" cy="1222022"/>
          </a:xfrm>
          <a:prstGeom prst="rect">
            <a:avLst/>
          </a:prstGeom>
        </p:spPr>
      </p:pic>
      <p:sp>
        <p:nvSpPr>
          <p:cNvPr id="9" name="Arc 8">
            <a:extLst>
              <a:ext uri="{FF2B5EF4-FFF2-40B4-BE49-F238E27FC236}">
                <a16:creationId xmlns:a16="http://schemas.microsoft.com/office/drawing/2014/main" id="{3648C8BF-08F7-4EDF-925E-596BD54245B5}"/>
              </a:ext>
            </a:extLst>
          </p:cNvPr>
          <p:cNvSpPr/>
          <p:nvPr/>
        </p:nvSpPr>
        <p:spPr>
          <a:xfrm rot="21167197" flipV="1">
            <a:off x="4305803" y="5646277"/>
            <a:ext cx="1947240" cy="695325"/>
          </a:xfrm>
          <a:prstGeom prst="arc">
            <a:avLst>
              <a:gd name="adj1" fmla="val 11634526"/>
              <a:gd name="adj2" fmla="val 0"/>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81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Add an Effect when car gets destroyed</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1834131"/>
            <a:ext cx="5871497" cy="3387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spcBef>
                <a:spcPts val="1200"/>
              </a:spcBef>
              <a:spcAft>
                <a:spcPts val="1200"/>
              </a:spcAft>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Destroy Sprite</a:t>
            </a:r>
            <a:r>
              <a:rPr lang="en-US" sz="2400" dirty="0">
                <a:gradFill>
                  <a:gsLst>
                    <a:gs pos="1250">
                      <a:srgbClr val="000000"/>
                    </a:gs>
                    <a:gs pos="100000">
                      <a:srgbClr val="000000"/>
                    </a:gs>
                  </a:gsLst>
                  <a:lin ang="5400000" scaled="0"/>
                </a:gradFill>
                <a:latin typeface="Consolas" panose="020B0609020204030204" pitchFamily="49" charset="0"/>
              </a:rPr>
              <a:t> block, click the plus (+) sign to expand</a:t>
            </a:r>
          </a:p>
          <a:p>
            <a:pPr marL="461963" indent="-461963">
              <a:lnSpc>
                <a:spcPct val="100000"/>
              </a:lnSpc>
              <a:spcBef>
                <a:spcPts val="1200"/>
              </a:spcBef>
              <a:spcAft>
                <a:spcPts val="1200"/>
              </a:spcAft>
            </a:pPr>
            <a:r>
              <a:rPr lang="en-US" sz="2400" dirty="0">
                <a:gradFill>
                  <a:gsLst>
                    <a:gs pos="1250">
                      <a:srgbClr val="000000"/>
                    </a:gs>
                    <a:gs pos="100000">
                      <a:srgbClr val="000000"/>
                    </a:gs>
                  </a:gsLst>
                  <a:lin ang="5400000" scaled="0"/>
                </a:gradFill>
                <a:latin typeface="Consolas" panose="020B0609020204030204" pitchFamily="49" charset="0"/>
              </a:rPr>
              <a:t>Click the drop-down menu to select an Effect</a:t>
            </a:r>
          </a:p>
          <a:p>
            <a:pPr marL="461963" indent="-461963">
              <a:lnSpc>
                <a:spcPct val="100000"/>
              </a:lnSpc>
              <a:spcBef>
                <a:spcPts val="1200"/>
              </a:spcBef>
              <a:spcAft>
                <a:spcPts val="1200"/>
              </a:spcAft>
            </a:pPr>
            <a:r>
              <a:rPr lang="en-US" sz="2400" dirty="0">
                <a:gradFill>
                  <a:gsLst>
                    <a:gs pos="1250">
                      <a:srgbClr val="000000"/>
                    </a:gs>
                    <a:gs pos="100000">
                      <a:srgbClr val="000000"/>
                    </a:gs>
                  </a:gsLst>
                  <a:lin ang="5400000" scaled="0"/>
                </a:gradFill>
                <a:latin typeface="Consolas" panose="020B0609020204030204" pitchFamily="49" charset="0"/>
              </a:rPr>
              <a:t>Change the duration to </a:t>
            </a:r>
            <a:r>
              <a:rPr lang="en-US" sz="2400" b="1" dirty="0">
                <a:gradFill>
                  <a:gsLst>
                    <a:gs pos="1250">
                      <a:srgbClr val="000000"/>
                    </a:gs>
                    <a:gs pos="100000">
                      <a:srgbClr val="000000"/>
                    </a:gs>
                  </a:gsLst>
                  <a:lin ang="5400000" scaled="0"/>
                </a:gradFill>
                <a:latin typeface="Consolas" panose="020B0609020204030204" pitchFamily="49" charset="0"/>
              </a:rPr>
              <a:t>100</a:t>
            </a:r>
            <a:r>
              <a:rPr lang="en-US" sz="2400" dirty="0">
                <a:gradFill>
                  <a:gsLst>
                    <a:gs pos="1250">
                      <a:srgbClr val="000000"/>
                    </a:gs>
                    <a:gs pos="100000">
                      <a:srgbClr val="000000"/>
                    </a:gs>
                  </a:gsLst>
                  <a:lin ang="5400000" scaled="0"/>
                </a:gradFill>
                <a:latin typeface="Consolas" panose="020B0609020204030204" pitchFamily="49" charset="0"/>
              </a:rPr>
              <a:t> milliseconds</a:t>
            </a:r>
            <a:endParaRPr lang="en-US" sz="2400" b="1" dirty="0">
              <a:solidFill>
                <a:srgbClr val="EC3B59"/>
              </a:solidFill>
              <a:latin typeface="Consolas" panose="020B0609020204030204" pitchFamily="49" charset="0"/>
            </a:endParaRPr>
          </a:p>
        </p:txBody>
      </p:sp>
      <p:grpSp>
        <p:nvGrpSpPr>
          <p:cNvPr id="7" name="Group 6">
            <a:extLst>
              <a:ext uri="{FF2B5EF4-FFF2-40B4-BE49-F238E27FC236}">
                <a16:creationId xmlns:a16="http://schemas.microsoft.com/office/drawing/2014/main" id="{8C0C7194-6058-41FA-9E93-A5BD6CB1F56A}"/>
              </a:ext>
            </a:extLst>
          </p:cNvPr>
          <p:cNvGrpSpPr/>
          <p:nvPr/>
        </p:nvGrpSpPr>
        <p:grpSpPr>
          <a:xfrm>
            <a:off x="6096000" y="1742690"/>
            <a:ext cx="5565092" cy="4082037"/>
            <a:chOff x="3600450" y="1647825"/>
            <a:chExt cx="4991100" cy="3562350"/>
          </a:xfrm>
        </p:grpSpPr>
        <p:pic>
          <p:nvPicPr>
            <p:cNvPr id="3" name="Picture 2">
              <a:extLst>
                <a:ext uri="{FF2B5EF4-FFF2-40B4-BE49-F238E27FC236}">
                  <a16:creationId xmlns:a16="http://schemas.microsoft.com/office/drawing/2014/main" id="{730E3ED2-F1F1-451F-88D0-F16C2279CBF4}"/>
                </a:ext>
              </a:extLst>
            </p:cNvPr>
            <p:cNvPicPr>
              <a:picLocks noChangeAspect="1"/>
            </p:cNvPicPr>
            <p:nvPr/>
          </p:nvPicPr>
          <p:blipFill>
            <a:blip r:embed="rId2"/>
            <a:stretch>
              <a:fillRect/>
            </a:stretch>
          </p:blipFill>
          <p:spPr>
            <a:xfrm>
              <a:off x="3600450" y="1647825"/>
              <a:ext cx="4991100" cy="356235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04DEA16D-1713-42D6-8BFC-57D489403E34}"/>
                </a:ext>
              </a:extLst>
            </p:cNvPr>
            <p:cNvPicPr>
              <a:picLocks noChangeAspect="1"/>
            </p:cNvPicPr>
            <p:nvPr/>
          </p:nvPicPr>
          <p:blipFill>
            <a:blip r:embed="rId3"/>
            <a:stretch>
              <a:fillRect/>
            </a:stretch>
          </p:blipFill>
          <p:spPr>
            <a:xfrm>
              <a:off x="7191180" y="1647825"/>
              <a:ext cx="1400370" cy="1952898"/>
            </a:xfrm>
            <a:prstGeom prst="rect">
              <a:avLst/>
            </a:prstGeom>
            <a:ln>
              <a:noFill/>
            </a:ln>
          </p:spPr>
        </p:pic>
      </p:grpSp>
    </p:spTree>
    <p:extLst>
      <p:ext uri="{BB962C8B-B14F-4D97-AF65-F5344CB8AC3E}">
        <p14:creationId xmlns:p14="http://schemas.microsoft.com/office/powerpoint/2010/main" val="410505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Add a camera shake when chicken gets hit</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1179290"/>
            <a:ext cx="11423985" cy="1302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C6583"/>
                </a:solidFill>
                <a:latin typeface="Consolas" panose="020B0609020204030204" pitchFamily="49" charset="0"/>
              </a:rPr>
              <a:t>Scene</a:t>
            </a:r>
            <a:r>
              <a:rPr lang="en-US" sz="2400" dirty="0">
                <a:gradFill>
                  <a:gsLst>
                    <a:gs pos="1250">
                      <a:srgbClr val="000000"/>
                    </a:gs>
                    <a:gs pos="100000">
                      <a:srgbClr val="000000"/>
                    </a:gs>
                  </a:gsLst>
                  <a:lin ang="5400000" scaled="0"/>
                </a:gradFill>
                <a:latin typeface="Consolas" panose="020B0609020204030204" pitchFamily="49" charset="0"/>
              </a:rPr>
              <a:t> Toolbox drawer, under the Camera category, drag a </a:t>
            </a:r>
            <a:r>
              <a:rPr lang="en-US" sz="2400" b="1" dirty="0">
                <a:solidFill>
                  <a:srgbClr val="4C6583"/>
                </a:solidFill>
                <a:latin typeface="Consolas" panose="020B0609020204030204" pitchFamily="49" charset="0"/>
              </a:rPr>
              <a:t>Camera Shake </a:t>
            </a:r>
            <a:r>
              <a:rPr lang="en-US" sz="2400" dirty="0">
                <a:gradFill>
                  <a:gsLst>
                    <a:gs pos="1250">
                      <a:srgbClr val="000000"/>
                    </a:gs>
                    <a:gs pos="100000">
                      <a:srgbClr val="000000"/>
                    </a:gs>
                  </a:gsLst>
                  <a:lin ang="5400000" scaled="0"/>
                </a:gradFill>
                <a:latin typeface="Consolas" panose="020B0609020204030204" pitchFamily="49" charset="0"/>
              </a:rPr>
              <a:t>block into the </a:t>
            </a:r>
            <a:r>
              <a:rPr lang="en-US" sz="2400" b="1" dirty="0">
                <a:solidFill>
                  <a:srgbClr val="4B7BEC"/>
                </a:solidFill>
                <a:latin typeface="Consolas" panose="020B0609020204030204" pitchFamily="49" charset="0"/>
              </a:rPr>
              <a:t>On Sprite Overlaps </a:t>
            </a:r>
            <a:r>
              <a:rPr lang="en-US" sz="2400" dirty="0">
                <a:latin typeface="Consolas" panose="020B0609020204030204" pitchFamily="49" charset="0"/>
              </a:rPr>
              <a:t>block after the </a:t>
            </a:r>
            <a:r>
              <a:rPr lang="en-US" sz="2400" b="1" dirty="0">
                <a:solidFill>
                  <a:srgbClr val="4B7BEC"/>
                </a:solidFill>
                <a:latin typeface="Consolas" panose="020B0609020204030204" pitchFamily="49" charset="0"/>
              </a:rPr>
              <a:t>Destroy Sprite </a:t>
            </a:r>
            <a:r>
              <a:rPr lang="en-US" sz="2400" dirty="0">
                <a:latin typeface="Consolas" panose="020B0609020204030204" pitchFamily="49" charset="0"/>
              </a:rPr>
              <a:t>block</a:t>
            </a:r>
            <a:endParaRPr lang="en-US" sz="2400" dirty="0">
              <a:gradFill>
                <a:gsLst>
                  <a:gs pos="1250">
                    <a:srgbClr val="000000"/>
                  </a:gs>
                  <a:gs pos="100000">
                    <a:srgbClr val="000000"/>
                  </a:gs>
                </a:gsLst>
                <a:lin ang="5400000" scaled="0"/>
              </a:gradFill>
              <a:latin typeface="Consolas" panose="020B0609020204030204" pitchFamily="49" charset="0"/>
            </a:endParaRPr>
          </a:p>
        </p:txBody>
      </p:sp>
      <p:pic>
        <p:nvPicPr>
          <p:cNvPr id="4" name="Picture 3">
            <a:extLst>
              <a:ext uri="{FF2B5EF4-FFF2-40B4-BE49-F238E27FC236}">
                <a16:creationId xmlns:a16="http://schemas.microsoft.com/office/drawing/2014/main" id="{6FE44672-74F7-4E16-A789-221E0AB5B093}"/>
              </a:ext>
            </a:extLst>
          </p:cNvPr>
          <p:cNvPicPr>
            <a:picLocks noChangeAspect="1"/>
          </p:cNvPicPr>
          <p:nvPr/>
        </p:nvPicPr>
        <p:blipFill>
          <a:blip r:embed="rId2"/>
          <a:stretch>
            <a:fillRect/>
          </a:stretch>
        </p:blipFill>
        <p:spPr>
          <a:xfrm>
            <a:off x="417496" y="2782630"/>
            <a:ext cx="11435047" cy="2591944"/>
          </a:xfrm>
          <a:prstGeom prst="rect">
            <a:avLst/>
          </a:prstGeom>
          <a:ln>
            <a:solidFill>
              <a:schemeClr val="tx1">
                <a:lumMod val="50000"/>
                <a:lumOff val="50000"/>
              </a:schemeClr>
            </a:solidFill>
          </a:ln>
        </p:spPr>
      </p:pic>
    </p:spTree>
    <p:extLst>
      <p:ext uri="{BB962C8B-B14F-4D97-AF65-F5344CB8AC3E}">
        <p14:creationId xmlns:p14="http://schemas.microsoft.com/office/powerpoint/2010/main" val="426637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8653E9-8057-4F52-99C6-09747757B06B}"/>
              </a:ext>
            </a:extLst>
          </p:cNvPr>
          <p:cNvPicPr>
            <a:picLocks noChangeAspect="1"/>
          </p:cNvPicPr>
          <p:nvPr/>
        </p:nvPicPr>
        <p:blipFill>
          <a:blip r:embed="rId2"/>
          <a:stretch>
            <a:fillRect/>
          </a:stretch>
        </p:blipFill>
        <p:spPr>
          <a:xfrm>
            <a:off x="774271" y="2469671"/>
            <a:ext cx="11000233" cy="3114632"/>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Add a sound when chicken gets hit</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1025606"/>
            <a:ext cx="11423985" cy="13022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E217BE"/>
                </a:solidFill>
                <a:latin typeface="Consolas" panose="020B0609020204030204" pitchFamily="49" charset="0"/>
              </a:rPr>
              <a:t>Music</a:t>
            </a:r>
            <a:r>
              <a:rPr lang="en-US" sz="2400" dirty="0">
                <a:gradFill>
                  <a:gsLst>
                    <a:gs pos="1250">
                      <a:srgbClr val="000000"/>
                    </a:gs>
                    <a:gs pos="100000">
                      <a:srgbClr val="000000"/>
                    </a:gs>
                  </a:gsLst>
                  <a:lin ang="5400000" scaled="0"/>
                </a:gradFill>
                <a:latin typeface="Consolas" panose="020B0609020204030204" pitchFamily="49" charset="0"/>
              </a:rPr>
              <a:t> Toolbox drawer, drag a </a:t>
            </a:r>
            <a:r>
              <a:rPr lang="en-US" sz="2400" b="1" dirty="0">
                <a:solidFill>
                  <a:srgbClr val="E217BE"/>
                </a:solidFill>
                <a:latin typeface="Consolas" panose="020B0609020204030204" pitchFamily="49" charset="0"/>
              </a:rPr>
              <a:t>Play Sound </a:t>
            </a:r>
            <a:r>
              <a:rPr lang="en-US" sz="2400" dirty="0">
                <a:gradFill>
                  <a:gsLst>
                    <a:gs pos="1250">
                      <a:srgbClr val="000000"/>
                    </a:gs>
                    <a:gs pos="100000">
                      <a:srgbClr val="000000"/>
                    </a:gs>
                  </a:gsLst>
                  <a:lin ang="5400000" scaled="0"/>
                </a:gradFill>
                <a:latin typeface="Consolas" panose="020B0609020204030204" pitchFamily="49" charset="0"/>
              </a:rPr>
              <a:t>block </a:t>
            </a:r>
            <a:r>
              <a:rPr lang="en-US" sz="2400" dirty="0">
                <a:latin typeface="Consolas" panose="020B0609020204030204" pitchFamily="49" charset="0"/>
              </a:rPr>
              <a:t>after the </a:t>
            </a:r>
            <a:r>
              <a:rPr lang="en-US" sz="2400" b="1" dirty="0">
                <a:solidFill>
                  <a:srgbClr val="4C6583"/>
                </a:solidFill>
                <a:latin typeface="Consolas" panose="020B0609020204030204" pitchFamily="49" charset="0"/>
              </a:rPr>
              <a:t>Camera Shake </a:t>
            </a:r>
            <a:r>
              <a:rPr lang="en-US" sz="2400" dirty="0">
                <a:latin typeface="Consolas" panose="020B0609020204030204" pitchFamily="49" charset="0"/>
              </a:rPr>
              <a:t>block</a:t>
            </a:r>
          </a:p>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Use the drop-down menu to select a sound to play</a:t>
            </a:r>
          </a:p>
        </p:txBody>
      </p:sp>
      <p:pic>
        <p:nvPicPr>
          <p:cNvPr id="7" name="Picture 6">
            <a:extLst>
              <a:ext uri="{FF2B5EF4-FFF2-40B4-BE49-F238E27FC236}">
                <a16:creationId xmlns:a16="http://schemas.microsoft.com/office/drawing/2014/main" id="{F33C952C-F778-4FFE-841A-660F9AEFBD93}"/>
              </a:ext>
            </a:extLst>
          </p:cNvPr>
          <p:cNvPicPr>
            <a:picLocks noChangeAspect="1"/>
          </p:cNvPicPr>
          <p:nvPr/>
        </p:nvPicPr>
        <p:blipFill>
          <a:blip r:embed="rId3"/>
          <a:stretch>
            <a:fillRect/>
          </a:stretch>
        </p:blipFill>
        <p:spPr>
          <a:xfrm>
            <a:off x="7120239" y="4644868"/>
            <a:ext cx="1133633" cy="2162477"/>
          </a:xfrm>
          <a:prstGeom prst="rect">
            <a:avLst/>
          </a:prstGeom>
        </p:spPr>
      </p:pic>
    </p:spTree>
    <p:extLst>
      <p:ext uri="{BB962C8B-B14F-4D97-AF65-F5344CB8AC3E}">
        <p14:creationId xmlns:p14="http://schemas.microsoft.com/office/powerpoint/2010/main" val="37130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Decrement Chicken’s Life</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1179290"/>
            <a:ext cx="11423985" cy="1302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CE6A86"/>
                </a:solidFill>
                <a:latin typeface="Consolas" panose="020B0609020204030204" pitchFamily="49" charset="0"/>
              </a:rPr>
              <a:t>Info</a:t>
            </a:r>
            <a:r>
              <a:rPr lang="en-US" sz="2400" dirty="0">
                <a:gradFill>
                  <a:gsLst>
                    <a:gs pos="1250">
                      <a:srgbClr val="000000"/>
                    </a:gs>
                    <a:gs pos="100000">
                      <a:srgbClr val="000000"/>
                    </a:gs>
                  </a:gsLst>
                  <a:lin ang="5400000" scaled="0"/>
                </a:gradFill>
                <a:latin typeface="Consolas" panose="020B0609020204030204" pitchFamily="49" charset="0"/>
              </a:rPr>
              <a:t> Toolbox drawer, drag a </a:t>
            </a:r>
            <a:r>
              <a:rPr lang="en-US" sz="2400" b="1" dirty="0">
                <a:solidFill>
                  <a:srgbClr val="CE6A86"/>
                </a:solidFill>
                <a:latin typeface="Consolas" panose="020B0609020204030204" pitchFamily="49" charset="0"/>
              </a:rPr>
              <a:t>Change Life by -1 </a:t>
            </a:r>
            <a:r>
              <a:rPr lang="en-US" sz="2400" dirty="0">
                <a:gradFill>
                  <a:gsLst>
                    <a:gs pos="1250">
                      <a:srgbClr val="000000"/>
                    </a:gs>
                    <a:gs pos="100000">
                      <a:srgbClr val="000000"/>
                    </a:gs>
                  </a:gsLst>
                  <a:lin ang="5400000" scaled="0"/>
                </a:gradFill>
                <a:latin typeface="Consolas" panose="020B0609020204030204" pitchFamily="49" charset="0"/>
              </a:rPr>
              <a:t>block </a:t>
            </a:r>
            <a:r>
              <a:rPr lang="en-US" sz="2400" dirty="0">
                <a:latin typeface="Consolas" panose="020B0609020204030204" pitchFamily="49" charset="0"/>
              </a:rPr>
              <a:t>after the </a:t>
            </a:r>
            <a:r>
              <a:rPr lang="en-US" sz="2400" b="1" dirty="0">
                <a:solidFill>
                  <a:srgbClr val="E217BE"/>
                </a:solidFill>
                <a:latin typeface="Consolas" panose="020B0609020204030204" pitchFamily="49" charset="0"/>
              </a:rPr>
              <a:t>Play Sound </a:t>
            </a:r>
            <a:r>
              <a:rPr lang="en-US" sz="2400" dirty="0">
                <a:latin typeface="Consolas" panose="020B0609020204030204" pitchFamily="49" charset="0"/>
              </a:rPr>
              <a:t>block</a:t>
            </a:r>
          </a:p>
        </p:txBody>
      </p:sp>
      <p:pic>
        <p:nvPicPr>
          <p:cNvPr id="6" name="Picture 5">
            <a:extLst>
              <a:ext uri="{FF2B5EF4-FFF2-40B4-BE49-F238E27FC236}">
                <a16:creationId xmlns:a16="http://schemas.microsoft.com/office/drawing/2014/main" id="{A4833F8F-8F52-4586-B5E2-88451CEBBBC3}"/>
              </a:ext>
            </a:extLst>
          </p:cNvPr>
          <p:cNvPicPr>
            <a:picLocks noChangeAspect="1"/>
          </p:cNvPicPr>
          <p:nvPr/>
        </p:nvPicPr>
        <p:blipFill>
          <a:blip r:embed="rId2"/>
          <a:stretch>
            <a:fillRect/>
          </a:stretch>
        </p:blipFill>
        <p:spPr>
          <a:xfrm>
            <a:off x="614362" y="2415730"/>
            <a:ext cx="10963275" cy="2886075"/>
          </a:xfrm>
          <a:prstGeom prst="rect">
            <a:avLst/>
          </a:prstGeom>
          <a:ln>
            <a:solidFill>
              <a:schemeClr val="tx1">
                <a:lumMod val="50000"/>
                <a:lumOff val="50000"/>
              </a:schemeClr>
            </a:solidFill>
          </a:ln>
        </p:spPr>
      </p:pic>
    </p:spTree>
    <p:extLst>
      <p:ext uri="{BB962C8B-B14F-4D97-AF65-F5344CB8AC3E}">
        <p14:creationId xmlns:p14="http://schemas.microsoft.com/office/powerpoint/2010/main" val="34618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When Seeds hit a car</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873972"/>
            <a:ext cx="11357007" cy="89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Right-click on the </a:t>
            </a:r>
            <a:r>
              <a:rPr lang="en-US" sz="2400" b="1" dirty="0">
                <a:solidFill>
                  <a:srgbClr val="4B7BEC"/>
                </a:solidFill>
                <a:latin typeface="Consolas" panose="020B0609020204030204" pitchFamily="49" charset="0"/>
              </a:rPr>
              <a:t>On Sprite Overlaps </a:t>
            </a:r>
            <a:r>
              <a:rPr lang="en-US" sz="2400" dirty="0">
                <a:latin typeface="Consolas" panose="020B0609020204030204" pitchFamily="49" charset="0"/>
              </a:rPr>
              <a:t>block in the Workspace, and select </a:t>
            </a:r>
            <a:r>
              <a:rPr lang="en-US" sz="2400" b="1" dirty="0">
                <a:latin typeface="Consolas" panose="020B0609020204030204" pitchFamily="49" charset="0"/>
              </a:rPr>
              <a:t>Duplicate</a:t>
            </a:r>
            <a:endParaRPr lang="en-US" sz="2400" b="1" dirty="0">
              <a:gradFill>
                <a:gsLst>
                  <a:gs pos="1250">
                    <a:srgbClr val="000000"/>
                  </a:gs>
                  <a:gs pos="100000">
                    <a:srgbClr val="000000"/>
                  </a:gs>
                </a:gsLst>
                <a:lin ang="5400000" scaled="0"/>
              </a:gradFill>
              <a:latin typeface="Consolas" panose="020B0609020204030204" pitchFamily="49" charset="0"/>
            </a:endParaRP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417496" y="3968876"/>
            <a:ext cx="11357007" cy="8947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In the 2</a:t>
            </a:r>
            <a:r>
              <a:rPr lang="en-US" sz="2400" baseline="30000" dirty="0">
                <a:gradFill>
                  <a:gsLst>
                    <a:gs pos="1250">
                      <a:srgbClr val="000000"/>
                    </a:gs>
                    <a:gs pos="100000">
                      <a:srgbClr val="000000"/>
                    </a:gs>
                  </a:gsLst>
                  <a:lin ang="5400000" scaled="0"/>
                </a:gradFill>
                <a:latin typeface="Consolas" panose="020B0609020204030204" pitchFamily="49" charset="0"/>
              </a:rPr>
              <a:t>nd</a:t>
            </a:r>
            <a:r>
              <a:rPr lang="en-US" sz="2400" dirty="0">
                <a:gradFill>
                  <a:gsLst>
                    <a:gs pos="1250">
                      <a:srgbClr val="000000"/>
                    </a:gs>
                    <a:gs pos="100000">
                      <a:srgbClr val="000000"/>
                    </a:gs>
                  </a:gsLst>
                  <a:lin ang="5400000" scaled="0"/>
                </a:gradFill>
                <a:latin typeface="Consolas" panose="020B0609020204030204" pitchFamily="49" charset="0"/>
              </a:rPr>
              <a:t> </a:t>
            </a:r>
            <a:r>
              <a:rPr lang="en-US" sz="2400" b="1" dirty="0">
                <a:solidFill>
                  <a:srgbClr val="4B7BEC"/>
                </a:solidFill>
                <a:latin typeface="Consolas" panose="020B0609020204030204" pitchFamily="49" charset="0"/>
              </a:rPr>
              <a:t>On Sprite Overlaps </a:t>
            </a:r>
            <a:r>
              <a:rPr lang="en-US" sz="2400" dirty="0">
                <a:latin typeface="Consolas" panose="020B0609020204030204" pitchFamily="49" charset="0"/>
              </a:rPr>
              <a:t>block, click on the 1</a:t>
            </a:r>
            <a:r>
              <a:rPr lang="en-US" sz="2400" baseline="30000" dirty="0">
                <a:latin typeface="Consolas" panose="020B0609020204030204" pitchFamily="49" charset="0"/>
              </a:rPr>
              <a:t>st</a:t>
            </a:r>
            <a:r>
              <a:rPr lang="en-US" sz="2400" dirty="0">
                <a:latin typeface="Consolas" panose="020B0609020204030204" pitchFamily="49" charset="0"/>
              </a:rPr>
              <a:t> </a:t>
            </a:r>
            <a:r>
              <a:rPr lang="en-US" sz="2400" dirty="0">
                <a:gradFill>
                  <a:gsLst>
                    <a:gs pos="1250">
                      <a:srgbClr val="000000"/>
                    </a:gs>
                    <a:gs pos="100000">
                      <a:srgbClr val="000000"/>
                    </a:gs>
                  </a:gsLst>
                  <a:lin ang="5400000" scaled="0"/>
                </a:gradFill>
                <a:latin typeface="Consolas" panose="020B0609020204030204" pitchFamily="49" charset="0"/>
              </a:rPr>
              <a:t>drop-down menu to change the sprite kind to </a:t>
            </a:r>
            <a:r>
              <a:rPr lang="en-US" sz="2400" b="1" dirty="0">
                <a:gradFill>
                  <a:gsLst>
                    <a:gs pos="1250">
                      <a:srgbClr val="000000"/>
                    </a:gs>
                    <a:gs pos="100000">
                      <a:srgbClr val="000000"/>
                    </a:gs>
                  </a:gsLst>
                  <a:lin ang="5400000" scaled="0"/>
                </a:gradFill>
                <a:latin typeface="Consolas" panose="020B0609020204030204" pitchFamily="49" charset="0"/>
              </a:rPr>
              <a:t>Projectile</a:t>
            </a:r>
            <a:endParaRPr lang="en-US" sz="2400" b="1" dirty="0">
              <a:solidFill>
                <a:srgbClr val="4B7BEC"/>
              </a:solidFill>
              <a:latin typeface="Consolas" panose="020B0609020204030204" pitchFamily="49" charset="0"/>
            </a:endParaRPr>
          </a:p>
        </p:txBody>
      </p:sp>
      <p:grpSp>
        <p:nvGrpSpPr>
          <p:cNvPr id="9" name="Group 8">
            <a:extLst>
              <a:ext uri="{FF2B5EF4-FFF2-40B4-BE49-F238E27FC236}">
                <a16:creationId xmlns:a16="http://schemas.microsoft.com/office/drawing/2014/main" id="{858A5A57-CD30-4280-B69E-C19A183A697F}"/>
              </a:ext>
            </a:extLst>
          </p:cNvPr>
          <p:cNvGrpSpPr/>
          <p:nvPr/>
        </p:nvGrpSpPr>
        <p:grpSpPr>
          <a:xfrm>
            <a:off x="2228245" y="1893671"/>
            <a:ext cx="6883908" cy="1950278"/>
            <a:chOff x="2302002" y="1924339"/>
            <a:chExt cx="6883908" cy="1950278"/>
          </a:xfrm>
        </p:grpSpPr>
        <p:pic>
          <p:nvPicPr>
            <p:cNvPr id="4" name="Picture 3">
              <a:extLst>
                <a:ext uri="{FF2B5EF4-FFF2-40B4-BE49-F238E27FC236}">
                  <a16:creationId xmlns:a16="http://schemas.microsoft.com/office/drawing/2014/main" id="{5FC23116-603F-4D43-9CB9-BBA67F748A7E}"/>
                </a:ext>
              </a:extLst>
            </p:cNvPr>
            <p:cNvPicPr>
              <a:picLocks noChangeAspect="1"/>
            </p:cNvPicPr>
            <p:nvPr/>
          </p:nvPicPr>
          <p:blipFill rotWithShape="1">
            <a:blip r:embed="rId2"/>
            <a:srcRect b="20638"/>
            <a:stretch/>
          </p:blipFill>
          <p:spPr>
            <a:xfrm>
              <a:off x="2302002" y="1924339"/>
              <a:ext cx="6819900" cy="1950278"/>
            </a:xfrm>
            <a:prstGeom prst="rect">
              <a:avLst/>
            </a:prstGeom>
            <a:ln>
              <a:solidFill>
                <a:schemeClr val="tx1">
                  <a:lumMod val="50000"/>
                  <a:lumOff val="50000"/>
                </a:schemeClr>
              </a:solidFill>
            </a:ln>
          </p:spPr>
        </p:pic>
        <p:sp>
          <p:nvSpPr>
            <p:cNvPr id="8" name="Oval 7">
              <a:extLst>
                <a:ext uri="{FF2B5EF4-FFF2-40B4-BE49-F238E27FC236}">
                  <a16:creationId xmlns:a16="http://schemas.microsoft.com/office/drawing/2014/main" id="{31A21CB0-2B33-4485-B27B-25E2BBCB73BB}"/>
                </a:ext>
              </a:extLst>
            </p:cNvPr>
            <p:cNvSpPr/>
            <p:nvPr/>
          </p:nvSpPr>
          <p:spPr>
            <a:xfrm>
              <a:off x="7818120" y="2081983"/>
              <a:ext cx="1367790" cy="4031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8F49C91-3ADF-4FC4-94A1-0AEAA1CDF545}"/>
              </a:ext>
            </a:extLst>
          </p:cNvPr>
          <p:cNvPicPr>
            <a:picLocks noChangeAspect="1"/>
          </p:cNvPicPr>
          <p:nvPr/>
        </p:nvPicPr>
        <p:blipFill rotWithShape="1">
          <a:blip r:embed="rId3"/>
          <a:srcRect b="15818"/>
          <a:stretch/>
        </p:blipFill>
        <p:spPr>
          <a:xfrm>
            <a:off x="6088315" y="4863649"/>
            <a:ext cx="5027358" cy="1745142"/>
          </a:xfrm>
          <a:prstGeom prst="rect">
            <a:avLst/>
          </a:prstGeom>
          <a:ln>
            <a:solidFill>
              <a:schemeClr val="tx1">
                <a:lumMod val="50000"/>
                <a:lumOff val="50000"/>
              </a:schemeClr>
            </a:solidFill>
          </a:ln>
        </p:spPr>
      </p:pic>
      <p:sp>
        <p:nvSpPr>
          <p:cNvPr id="11" name="Oval 10">
            <a:extLst>
              <a:ext uri="{FF2B5EF4-FFF2-40B4-BE49-F238E27FC236}">
                <a16:creationId xmlns:a16="http://schemas.microsoft.com/office/drawing/2014/main" id="{153808A1-7B9E-48B3-819F-2C8B68DF11AA}"/>
              </a:ext>
            </a:extLst>
          </p:cNvPr>
          <p:cNvSpPr/>
          <p:nvPr/>
        </p:nvSpPr>
        <p:spPr>
          <a:xfrm>
            <a:off x="7060468" y="5635444"/>
            <a:ext cx="1589756" cy="2715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27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Change the car destroyed Effect</a:t>
            </a:r>
          </a:p>
        </p:txBody>
      </p:sp>
      <p:sp>
        <p:nvSpPr>
          <p:cNvPr id="30" name="Content Placeholder 2">
            <a:extLst>
              <a:ext uri="{FF2B5EF4-FFF2-40B4-BE49-F238E27FC236}">
                <a16:creationId xmlns:a16="http://schemas.microsoft.com/office/drawing/2014/main" id="{8EED5D9C-2FFF-4ECC-9569-EF674963C13D}"/>
              </a:ext>
            </a:extLst>
          </p:cNvPr>
          <p:cNvSpPr txBox="1">
            <a:spLocks/>
          </p:cNvSpPr>
          <p:nvPr/>
        </p:nvSpPr>
        <p:spPr>
          <a:xfrm>
            <a:off x="417496" y="1167189"/>
            <a:ext cx="5763848" cy="1253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4B7BEC"/>
                </a:solidFill>
                <a:latin typeface="Consolas" panose="020B0609020204030204" pitchFamily="49" charset="0"/>
              </a:rPr>
              <a:t>Destroy Sprite </a:t>
            </a:r>
            <a:r>
              <a:rPr lang="en-US" sz="2400" dirty="0">
                <a:latin typeface="Consolas" panose="020B0609020204030204" pitchFamily="49" charset="0"/>
              </a:rPr>
              <a:t>block, select a different Effect</a:t>
            </a:r>
            <a:endParaRPr lang="en-US" sz="2400" b="1" dirty="0">
              <a:gradFill>
                <a:gsLst>
                  <a:gs pos="1250">
                    <a:srgbClr val="000000"/>
                  </a:gs>
                  <a:gs pos="100000">
                    <a:srgbClr val="000000"/>
                  </a:gs>
                </a:gsLst>
                <a:lin ang="5400000" scaled="0"/>
              </a:gradFill>
              <a:latin typeface="Consolas" panose="020B0609020204030204" pitchFamily="49" charset="0"/>
            </a:endParaRP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417496" y="3877436"/>
            <a:ext cx="5614115" cy="22985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Delete the </a:t>
            </a:r>
            <a:r>
              <a:rPr lang="en-US" sz="2400" b="1" dirty="0">
                <a:solidFill>
                  <a:srgbClr val="4C6583"/>
                </a:solidFill>
                <a:latin typeface="Consolas" panose="020B0609020204030204" pitchFamily="49" charset="0"/>
              </a:rPr>
              <a:t>Camera Shake </a:t>
            </a:r>
            <a:r>
              <a:rPr lang="en-US" sz="2400" dirty="0">
                <a:gradFill>
                  <a:gsLst>
                    <a:gs pos="1250">
                      <a:srgbClr val="000000"/>
                    </a:gs>
                    <a:gs pos="100000">
                      <a:srgbClr val="000000"/>
                    </a:gs>
                  </a:gsLst>
                  <a:lin ang="5400000" scaled="0"/>
                </a:gradFill>
                <a:latin typeface="Consolas" panose="020B0609020204030204" pitchFamily="49" charset="0"/>
              </a:rPr>
              <a:t>block by selecting it and pressing the delete key on your keyboard, or right-clicking and selecting Delete Block</a:t>
            </a:r>
            <a:endParaRPr lang="en-US" sz="2400" b="1" dirty="0">
              <a:solidFill>
                <a:srgbClr val="4B7BEC"/>
              </a:solidFill>
              <a:latin typeface="Consolas" panose="020B0609020204030204" pitchFamily="49" charset="0"/>
            </a:endParaRPr>
          </a:p>
        </p:txBody>
      </p:sp>
      <p:pic>
        <p:nvPicPr>
          <p:cNvPr id="3" name="Picture 2">
            <a:extLst>
              <a:ext uri="{FF2B5EF4-FFF2-40B4-BE49-F238E27FC236}">
                <a16:creationId xmlns:a16="http://schemas.microsoft.com/office/drawing/2014/main" id="{E0AD0CE8-7AAE-4EAF-B3AC-586D4E8E26FE}"/>
              </a:ext>
            </a:extLst>
          </p:cNvPr>
          <p:cNvPicPr>
            <a:picLocks noChangeAspect="1"/>
          </p:cNvPicPr>
          <p:nvPr/>
        </p:nvPicPr>
        <p:blipFill>
          <a:blip r:embed="rId2"/>
          <a:stretch>
            <a:fillRect/>
          </a:stretch>
        </p:blipFill>
        <p:spPr>
          <a:xfrm>
            <a:off x="6291453" y="1022578"/>
            <a:ext cx="3881437" cy="2811216"/>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0342B4DD-3A1B-4D20-816C-B3282C0B4BED}"/>
              </a:ext>
            </a:extLst>
          </p:cNvPr>
          <p:cNvPicPr>
            <a:picLocks noChangeAspect="1"/>
          </p:cNvPicPr>
          <p:nvPr/>
        </p:nvPicPr>
        <p:blipFill>
          <a:blip r:embed="rId3"/>
          <a:stretch>
            <a:fillRect/>
          </a:stretch>
        </p:blipFill>
        <p:spPr>
          <a:xfrm>
            <a:off x="6031611" y="3977350"/>
            <a:ext cx="6076950" cy="2438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62659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Destroy the Seeds</a:t>
            </a: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326056" y="1033652"/>
            <a:ext cx="11357007" cy="8947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Sprites</a:t>
            </a:r>
            <a:r>
              <a:rPr lang="en-US" sz="2400" dirty="0">
                <a:gradFill>
                  <a:gsLst>
                    <a:gs pos="1250">
                      <a:srgbClr val="000000"/>
                    </a:gs>
                    <a:gs pos="100000">
                      <a:srgbClr val="000000"/>
                    </a:gs>
                  </a:gsLst>
                  <a:lin ang="5400000" scaled="0"/>
                </a:gradFill>
                <a:latin typeface="Consolas" panose="020B0609020204030204" pitchFamily="49" charset="0"/>
              </a:rPr>
              <a:t> Toolbox drawer, drag another </a:t>
            </a:r>
            <a:r>
              <a:rPr lang="en-US" sz="2400" b="1" dirty="0">
                <a:solidFill>
                  <a:srgbClr val="4B7BEC"/>
                </a:solidFill>
                <a:latin typeface="Consolas" panose="020B0609020204030204" pitchFamily="49" charset="0"/>
              </a:rPr>
              <a:t>Destroy Sprite </a:t>
            </a:r>
            <a:r>
              <a:rPr lang="en-US" sz="2400" dirty="0">
                <a:gradFill>
                  <a:gsLst>
                    <a:gs pos="1250">
                      <a:srgbClr val="000000"/>
                    </a:gs>
                    <a:gs pos="100000">
                      <a:srgbClr val="000000"/>
                    </a:gs>
                  </a:gsLst>
                  <a:lin ang="5400000" scaled="0"/>
                </a:gradFill>
                <a:latin typeface="Consolas" panose="020B0609020204030204" pitchFamily="49" charset="0"/>
              </a:rPr>
              <a:t>block and drop after the first </a:t>
            </a:r>
            <a:r>
              <a:rPr lang="en-US" sz="2400" b="1" dirty="0">
                <a:solidFill>
                  <a:srgbClr val="4B7BEC"/>
                </a:solidFill>
                <a:latin typeface="Consolas" panose="020B0609020204030204" pitchFamily="49" charset="0"/>
              </a:rPr>
              <a:t>Destroy Sprite </a:t>
            </a:r>
            <a:r>
              <a:rPr lang="en-US" sz="2400" dirty="0">
                <a:gradFill>
                  <a:gsLst>
                    <a:gs pos="1250">
                      <a:srgbClr val="000000"/>
                    </a:gs>
                    <a:gs pos="100000">
                      <a:srgbClr val="000000"/>
                    </a:gs>
                  </a:gsLst>
                  <a:lin ang="5400000" scaled="0"/>
                </a:gradFill>
                <a:latin typeface="Consolas" panose="020B0609020204030204" pitchFamily="49" charset="0"/>
              </a:rPr>
              <a:t>block</a:t>
            </a:r>
            <a:endParaRPr lang="en-US" sz="2400" b="1" dirty="0">
              <a:solidFill>
                <a:srgbClr val="4B7BEC"/>
              </a:solidFill>
              <a:latin typeface="Consolas" panose="020B0609020204030204" pitchFamily="49" charset="0"/>
            </a:endParaRPr>
          </a:p>
        </p:txBody>
      </p:sp>
      <p:sp>
        <p:nvSpPr>
          <p:cNvPr id="7" name="Content Placeholder 2">
            <a:extLst>
              <a:ext uri="{FF2B5EF4-FFF2-40B4-BE49-F238E27FC236}">
                <a16:creationId xmlns:a16="http://schemas.microsoft.com/office/drawing/2014/main" id="{75076AA0-F95B-49A7-BB26-DB76D8E5462F}"/>
              </a:ext>
            </a:extLst>
          </p:cNvPr>
          <p:cNvSpPr txBox="1">
            <a:spLocks/>
          </p:cNvSpPr>
          <p:nvPr/>
        </p:nvSpPr>
        <p:spPr>
          <a:xfrm>
            <a:off x="213281" y="4368164"/>
            <a:ext cx="5721176" cy="24898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4B7BEC"/>
                </a:solidFill>
                <a:latin typeface="Consolas" panose="020B0609020204030204" pitchFamily="49" charset="0"/>
              </a:rPr>
              <a:t>On Sprite Overlap</a:t>
            </a:r>
            <a:r>
              <a:rPr lang="en-US" sz="2400" dirty="0">
                <a:gradFill>
                  <a:gsLst>
                    <a:gs pos="1250">
                      <a:srgbClr val="000000"/>
                    </a:gs>
                    <a:gs pos="100000">
                      <a:srgbClr val="000000"/>
                    </a:gs>
                  </a:gsLst>
                  <a:lin ang="5400000" scaled="0"/>
                </a:gradFill>
                <a:latin typeface="Consolas" panose="020B0609020204030204" pitchFamily="49" charset="0"/>
              </a:rPr>
              <a:t> block, drag the </a:t>
            </a:r>
            <a:r>
              <a:rPr lang="en-US" sz="2400" b="1" dirty="0">
                <a:solidFill>
                  <a:srgbClr val="EC3B59"/>
                </a:solidFill>
                <a:latin typeface="Consolas" panose="020B0609020204030204" pitchFamily="49" charset="0"/>
              </a:rPr>
              <a:t>Sprite</a:t>
            </a:r>
            <a:r>
              <a:rPr lang="en-US" sz="2400" dirty="0">
                <a:gradFill>
                  <a:gsLst>
                    <a:gs pos="1250">
                      <a:srgbClr val="000000"/>
                    </a:gs>
                    <a:gs pos="100000">
                      <a:srgbClr val="000000"/>
                    </a:gs>
                  </a:gsLst>
                  <a:lin ang="5400000" scaled="0"/>
                </a:gradFill>
                <a:latin typeface="Consolas" panose="020B0609020204030204" pitchFamily="49" charset="0"/>
              </a:rPr>
              <a:t> variable block into the 2</a:t>
            </a:r>
            <a:r>
              <a:rPr lang="en-US" sz="2400" baseline="30000" dirty="0">
                <a:gradFill>
                  <a:gsLst>
                    <a:gs pos="1250">
                      <a:srgbClr val="000000"/>
                    </a:gs>
                    <a:gs pos="100000">
                      <a:srgbClr val="000000"/>
                    </a:gs>
                  </a:gsLst>
                  <a:lin ang="5400000" scaled="0"/>
                </a:gradFill>
                <a:latin typeface="Consolas" panose="020B0609020204030204" pitchFamily="49" charset="0"/>
              </a:rPr>
              <a:t>nd</a:t>
            </a:r>
            <a:r>
              <a:rPr lang="en-US" sz="2400" dirty="0">
                <a:gradFill>
                  <a:gsLst>
                    <a:gs pos="1250">
                      <a:srgbClr val="000000"/>
                    </a:gs>
                    <a:gs pos="100000">
                      <a:srgbClr val="000000"/>
                    </a:gs>
                  </a:gsLst>
                  <a:lin ang="5400000" scaled="0"/>
                </a:gradFill>
                <a:latin typeface="Consolas" panose="020B0609020204030204" pitchFamily="49" charset="0"/>
              </a:rPr>
              <a:t> </a:t>
            </a:r>
            <a:r>
              <a:rPr lang="en-US" sz="2400" b="1" dirty="0">
                <a:solidFill>
                  <a:srgbClr val="4B7BEC"/>
                </a:solidFill>
                <a:latin typeface="Consolas" panose="020B0609020204030204" pitchFamily="49" charset="0"/>
              </a:rPr>
              <a:t>Destroy Sprite </a:t>
            </a:r>
            <a:r>
              <a:rPr lang="en-US" sz="2400" dirty="0">
                <a:gradFill>
                  <a:gsLst>
                    <a:gs pos="1250">
                      <a:srgbClr val="000000"/>
                    </a:gs>
                    <a:gs pos="100000">
                      <a:srgbClr val="000000"/>
                    </a:gs>
                  </a:gsLst>
                  <a:lin ang="5400000" scaled="0"/>
                </a:gradFill>
                <a:latin typeface="Consolas" panose="020B0609020204030204" pitchFamily="49" charset="0"/>
              </a:rPr>
              <a:t>block replacing the </a:t>
            </a:r>
            <a:r>
              <a:rPr lang="en-US" sz="2400" b="1" dirty="0" err="1">
                <a:solidFill>
                  <a:srgbClr val="EC3B59"/>
                </a:solidFill>
                <a:latin typeface="Consolas" panose="020B0609020204030204" pitchFamily="49" charset="0"/>
              </a:rPr>
              <a:t>mySprite</a:t>
            </a:r>
            <a:r>
              <a:rPr lang="en-US" sz="2400" dirty="0">
                <a:gradFill>
                  <a:gsLst>
                    <a:gs pos="1250">
                      <a:srgbClr val="000000"/>
                    </a:gs>
                    <a:gs pos="100000">
                      <a:srgbClr val="000000"/>
                    </a:gs>
                  </a:gsLst>
                  <a:lin ang="5400000" scaled="0"/>
                </a:gradFill>
                <a:latin typeface="Consolas" panose="020B0609020204030204" pitchFamily="49" charset="0"/>
              </a:rPr>
              <a:t> variable</a:t>
            </a:r>
            <a:endParaRPr lang="en-US" sz="2400" b="1" dirty="0">
              <a:solidFill>
                <a:srgbClr val="4B7BEC"/>
              </a:solidFill>
              <a:latin typeface="Consolas" panose="020B0609020204030204" pitchFamily="49" charset="0"/>
            </a:endParaRPr>
          </a:p>
        </p:txBody>
      </p:sp>
      <p:pic>
        <p:nvPicPr>
          <p:cNvPr id="5" name="Picture 4">
            <a:extLst>
              <a:ext uri="{FF2B5EF4-FFF2-40B4-BE49-F238E27FC236}">
                <a16:creationId xmlns:a16="http://schemas.microsoft.com/office/drawing/2014/main" id="{A7997717-CAFB-44EB-A5E3-AD60528A0D7B}"/>
              </a:ext>
            </a:extLst>
          </p:cNvPr>
          <p:cNvPicPr>
            <a:picLocks noChangeAspect="1"/>
          </p:cNvPicPr>
          <p:nvPr/>
        </p:nvPicPr>
        <p:blipFill>
          <a:blip r:embed="rId2"/>
          <a:stretch>
            <a:fillRect/>
          </a:stretch>
        </p:blipFill>
        <p:spPr>
          <a:xfrm>
            <a:off x="6350207" y="4453598"/>
            <a:ext cx="5424297" cy="2145687"/>
          </a:xfrm>
          <a:prstGeom prst="rect">
            <a:avLst/>
          </a:prstGeom>
          <a:ln>
            <a:solidFill>
              <a:schemeClr val="tx1">
                <a:lumMod val="50000"/>
                <a:lumOff val="50000"/>
              </a:schemeClr>
            </a:solidFill>
          </a:ln>
        </p:spPr>
      </p:pic>
      <p:grpSp>
        <p:nvGrpSpPr>
          <p:cNvPr id="8" name="Group 7">
            <a:extLst>
              <a:ext uri="{FF2B5EF4-FFF2-40B4-BE49-F238E27FC236}">
                <a16:creationId xmlns:a16="http://schemas.microsoft.com/office/drawing/2014/main" id="{C660B5E1-16DE-4935-B408-52F51D4CC6A8}"/>
              </a:ext>
            </a:extLst>
          </p:cNvPr>
          <p:cNvGrpSpPr/>
          <p:nvPr/>
        </p:nvGrpSpPr>
        <p:grpSpPr>
          <a:xfrm>
            <a:off x="1548153" y="1928425"/>
            <a:ext cx="8650684" cy="2280605"/>
            <a:chOff x="508937" y="1928425"/>
            <a:chExt cx="9140610" cy="2564141"/>
          </a:xfrm>
        </p:grpSpPr>
        <p:pic>
          <p:nvPicPr>
            <p:cNvPr id="4" name="Picture 3">
              <a:extLst>
                <a:ext uri="{FF2B5EF4-FFF2-40B4-BE49-F238E27FC236}">
                  <a16:creationId xmlns:a16="http://schemas.microsoft.com/office/drawing/2014/main" id="{AD8EBEB5-DE09-4C92-A64E-103C53F5B19B}"/>
                </a:ext>
              </a:extLst>
            </p:cNvPr>
            <p:cNvPicPr>
              <a:picLocks noChangeAspect="1"/>
            </p:cNvPicPr>
            <p:nvPr/>
          </p:nvPicPr>
          <p:blipFill rotWithShape="1">
            <a:blip r:embed="rId3"/>
            <a:srcRect r="61948"/>
            <a:stretch/>
          </p:blipFill>
          <p:spPr>
            <a:xfrm>
              <a:off x="508937" y="1928425"/>
              <a:ext cx="4425013" cy="2564141"/>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9562EC8B-877D-49F5-979C-E8955B2637BB}"/>
                </a:ext>
              </a:extLst>
            </p:cNvPr>
            <p:cNvPicPr>
              <a:picLocks noChangeAspect="1"/>
            </p:cNvPicPr>
            <p:nvPr/>
          </p:nvPicPr>
          <p:blipFill rotWithShape="1">
            <a:blip r:embed="rId3"/>
            <a:srcRect l="59450"/>
            <a:stretch/>
          </p:blipFill>
          <p:spPr>
            <a:xfrm>
              <a:off x="4933950" y="1928425"/>
              <a:ext cx="4715597" cy="2564141"/>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53527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Change the sound </a:t>
            </a:r>
          </a:p>
        </p:txBody>
      </p:sp>
      <p:sp>
        <p:nvSpPr>
          <p:cNvPr id="6" name="Content Placeholder 2">
            <a:extLst>
              <a:ext uri="{FF2B5EF4-FFF2-40B4-BE49-F238E27FC236}">
                <a16:creationId xmlns:a16="http://schemas.microsoft.com/office/drawing/2014/main" id="{CB89ED12-BDEA-43D8-A676-27433D96A148}"/>
              </a:ext>
            </a:extLst>
          </p:cNvPr>
          <p:cNvSpPr txBox="1">
            <a:spLocks/>
          </p:cNvSpPr>
          <p:nvPr/>
        </p:nvSpPr>
        <p:spPr>
          <a:xfrm>
            <a:off x="326057" y="1033652"/>
            <a:ext cx="5274644" cy="1299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In the </a:t>
            </a:r>
            <a:r>
              <a:rPr lang="en-US" sz="2400" b="1" dirty="0">
                <a:solidFill>
                  <a:srgbClr val="E217BE"/>
                </a:solidFill>
                <a:latin typeface="Consolas" panose="020B0609020204030204" pitchFamily="49" charset="0"/>
              </a:rPr>
              <a:t>Play Sound</a:t>
            </a:r>
            <a:r>
              <a:rPr lang="en-US" sz="2400" dirty="0">
                <a:solidFill>
                  <a:srgbClr val="E217BE"/>
                </a:solidFill>
                <a:latin typeface="Consolas" panose="020B0609020204030204" pitchFamily="49" charset="0"/>
              </a:rPr>
              <a:t> </a:t>
            </a:r>
            <a:r>
              <a:rPr lang="en-US" sz="2400" dirty="0">
                <a:latin typeface="Consolas" panose="020B0609020204030204" pitchFamily="49" charset="0"/>
              </a:rPr>
              <a:t>block</a:t>
            </a:r>
            <a:r>
              <a:rPr lang="en-US" sz="2400" dirty="0">
                <a:gradFill>
                  <a:gsLst>
                    <a:gs pos="1250">
                      <a:srgbClr val="000000"/>
                    </a:gs>
                    <a:gs pos="100000">
                      <a:srgbClr val="000000"/>
                    </a:gs>
                  </a:gsLst>
                  <a:lin ang="5400000" scaled="0"/>
                </a:gradFill>
                <a:latin typeface="Consolas" panose="020B0609020204030204" pitchFamily="49" charset="0"/>
              </a:rPr>
              <a:t>, select a different sound effect</a:t>
            </a:r>
            <a:endParaRPr lang="en-US" sz="2400" b="1" dirty="0">
              <a:solidFill>
                <a:srgbClr val="4B7BEC"/>
              </a:solidFill>
              <a:latin typeface="Consolas" panose="020B0609020204030204" pitchFamily="49" charset="0"/>
            </a:endParaRPr>
          </a:p>
        </p:txBody>
      </p:sp>
      <p:sp>
        <p:nvSpPr>
          <p:cNvPr id="7" name="Content Placeholder 2">
            <a:extLst>
              <a:ext uri="{FF2B5EF4-FFF2-40B4-BE49-F238E27FC236}">
                <a16:creationId xmlns:a16="http://schemas.microsoft.com/office/drawing/2014/main" id="{75076AA0-F95B-49A7-BB26-DB76D8E5462F}"/>
              </a:ext>
            </a:extLst>
          </p:cNvPr>
          <p:cNvSpPr txBox="1">
            <a:spLocks/>
          </p:cNvSpPr>
          <p:nvPr/>
        </p:nvSpPr>
        <p:spPr>
          <a:xfrm>
            <a:off x="326057" y="3833225"/>
            <a:ext cx="5721176" cy="825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Delete the </a:t>
            </a:r>
            <a:r>
              <a:rPr lang="en-US" sz="2400" b="1" dirty="0">
                <a:solidFill>
                  <a:srgbClr val="CE6A86"/>
                </a:solidFill>
                <a:latin typeface="Consolas" panose="020B0609020204030204" pitchFamily="49" charset="0"/>
              </a:rPr>
              <a:t>Change Life </a:t>
            </a:r>
            <a:r>
              <a:rPr lang="en-US" sz="2400" dirty="0">
                <a:gradFill>
                  <a:gsLst>
                    <a:gs pos="1250">
                      <a:srgbClr val="000000"/>
                    </a:gs>
                    <a:gs pos="100000">
                      <a:srgbClr val="000000"/>
                    </a:gs>
                  </a:gsLst>
                  <a:lin ang="5400000" scaled="0"/>
                </a:gradFill>
                <a:latin typeface="Consolas" panose="020B0609020204030204" pitchFamily="49" charset="0"/>
              </a:rPr>
              <a:t>block</a:t>
            </a:r>
            <a:endParaRPr lang="en-US" sz="2400" b="1" dirty="0">
              <a:solidFill>
                <a:srgbClr val="4B7BEC"/>
              </a:solidFill>
              <a:latin typeface="Consolas" panose="020B0609020204030204" pitchFamily="49" charset="0"/>
            </a:endParaRPr>
          </a:p>
        </p:txBody>
      </p:sp>
      <p:pic>
        <p:nvPicPr>
          <p:cNvPr id="3" name="Picture 2">
            <a:extLst>
              <a:ext uri="{FF2B5EF4-FFF2-40B4-BE49-F238E27FC236}">
                <a16:creationId xmlns:a16="http://schemas.microsoft.com/office/drawing/2014/main" id="{CF8EF3A9-361F-4DE2-BC40-A4EB3AA2091D}"/>
              </a:ext>
            </a:extLst>
          </p:cNvPr>
          <p:cNvPicPr>
            <a:picLocks noChangeAspect="1"/>
          </p:cNvPicPr>
          <p:nvPr/>
        </p:nvPicPr>
        <p:blipFill>
          <a:blip r:embed="rId2"/>
          <a:stretch>
            <a:fillRect/>
          </a:stretch>
        </p:blipFill>
        <p:spPr>
          <a:xfrm>
            <a:off x="5619751" y="741045"/>
            <a:ext cx="1943100" cy="2609850"/>
          </a:xfrm>
          <a:prstGeom prst="rect">
            <a:avLst/>
          </a:prstGeom>
          <a:ln>
            <a:solidFill>
              <a:schemeClr val="tx1">
                <a:lumMod val="50000"/>
                <a:lumOff val="50000"/>
              </a:schemeClr>
            </a:solidFill>
          </a:ln>
        </p:spPr>
      </p:pic>
      <p:pic>
        <p:nvPicPr>
          <p:cNvPr id="10" name="Picture 9">
            <a:extLst>
              <a:ext uri="{FF2B5EF4-FFF2-40B4-BE49-F238E27FC236}">
                <a16:creationId xmlns:a16="http://schemas.microsoft.com/office/drawing/2014/main" id="{F29858ED-33B2-4F8D-BAB3-29E71B91727E}"/>
              </a:ext>
            </a:extLst>
          </p:cNvPr>
          <p:cNvPicPr>
            <a:picLocks noChangeAspect="1"/>
          </p:cNvPicPr>
          <p:nvPr/>
        </p:nvPicPr>
        <p:blipFill>
          <a:blip r:embed="rId3"/>
          <a:stretch>
            <a:fillRect/>
          </a:stretch>
        </p:blipFill>
        <p:spPr>
          <a:xfrm>
            <a:off x="6144769" y="3833225"/>
            <a:ext cx="5188408" cy="2766060"/>
          </a:xfrm>
          <a:prstGeom prst="rect">
            <a:avLst/>
          </a:prstGeom>
          <a:ln>
            <a:solidFill>
              <a:schemeClr val="tx1">
                <a:lumMod val="50000"/>
                <a:lumOff val="50000"/>
              </a:schemeClr>
            </a:solidFill>
          </a:ln>
        </p:spPr>
      </p:pic>
    </p:spTree>
    <p:extLst>
      <p:ext uri="{BB962C8B-B14F-4D97-AF65-F5344CB8AC3E}">
        <p14:creationId xmlns:p14="http://schemas.microsoft.com/office/powerpoint/2010/main" val="40622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Increment the Score</a:t>
            </a:r>
          </a:p>
        </p:txBody>
      </p:sp>
      <p:sp>
        <p:nvSpPr>
          <p:cNvPr id="7" name="Content Placeholder 2">
            <a:extLst>
              <a:ext uri="{FF2B5EF4-FFF2-40B4-BE49-F238E27FC236}">
                <a16:creationId xmlns:a16="http://schemas.microsoft.com/office/drawing/2014/main" id="{75076AA0-F95B-49A7-BB26-DB76D8E5462F}"/>
              </a:ext>
            </a:extLst>
          </p:cNvPr>
          <p:cNvSpPr txBox="1">
            <a:spLocks/>
          </p:cNvSpPr>
          <p:nvPr/>
        </p:nvSpPr>
        <p:spPr>
          <a:xfrm>
            <a:off x="374824" y="1044305"/>
            <a:ext cx="11357008" cy="8256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pPr>
            <a:r>
              <a:rPr lang="en-US" sz="2400" dirty="0">
                <a:gradFill>
                  <a:gsLst>
                    <a:gs pos="1250">
                      <a:srgbClr val="000000"/>
                    </a:gs>
                    <a:gs pos="100000">
                      <a:srgbClr val="000000"/>
                    </a:gs>
                  </a:gsLst>
                  <a:lin ang="5400000" scaled="0"/>
                </a:gradFill>
                <a:latin typeface="Consolas" panose="020B0609020204030204" pitchFamily="49" charset="0"/>
              </a:rPr>
              <a:t>From the </a:t>
            </a:r>
            <a:r>
              <a:rPr lang="en-US" sz="2400" b="1" dirty="0">
                <a:solidFill>
                  <a:srgbClr val="CE6A86"/>
                </a:solidFill>
                <a:latin typeface="Consolas" panose="020B0609020204030204" pitchFamily="49" charset="0"/>
              </a:rPr>
              <a:t>Info </a:t>
            </a:r>
            <a:r>
              <a:rPr lang="en-US" sz="2400" dirty="0">
                <a:gradFill>
                  <a:gsLst>
                    <a:gs pos="1250">
                      <a:srgbClr val="000000"/>
                    </a:gs>
                    <a:gs pos="100000">
                      <a:srgbClr val="000000"/>
                    </a:gs>
                  </a:gsLst>
                  <a:lin ang="5400000" scaled="0"/>
                </a:gradFill>
                <a:latin typeface="Consolas" panose="020B0609020204030204" pitchFamily="49" charset="0"/>
              </a:rPr>
              <a:t>Toolbox drawer, drag a </a:t>
            </a:r>
            <a:r>
              <a:rPr lang="en-US" sz="2400" b="1" dirty="0">
                <a:solidFill>
                  <a:srgbClr val="CE6A86"/>
                </a:solidFill>
                <a:latin typeface="Consolas" panose="020B0609020204030204" pitchFamily="49" charset="0"/>
              </a:rPr>
              <a:t>Change Score </a:t>
            </a:r>
            <a:r>
              <a:rPr lang="en-US" sz="2400" dirty="0">
                <a:gradFill>
                  <a:gsLst>
                    <a:gs pos="1250">
                      <a:srgbClr val="000000"/>
                    </a:gs>
                    <a:gs pos="100000">
                      <a:srgbClr val="000000"/>
                    </a:gs>
                  </a:gsLst>
                  <a:lin ang="5400000" scaled="0"/>
                </a:gradFill>
                <a:latin typeface="Consolas" panose="020B0609020204030204" pitchFamily="49" charset="0"/>
              </a:rPr>
              <a:t>block after the </a:t>
            </a:r>
            <a:r>
              <a:rPr lang="en-US" sz="2400" b="1" dirty="0">
                <a:solidFill>
                  <a:srgbClr val="E217BE"/>
                </a:solidFill>
                <a:latin typeface="Consolas" panose="020B0609020204030204" pitchFamily="49" charset="0"/>
              </a:rPr>
              <a:t>Play Sound </a:t>
            </a:r>
            <a:r>
              <a:rPr lang="en-US" sz="2400" dirty="0">
                <a:gradFill>
                  <a:gsLst>
                    <a:gs pos="1250">
                      <a:srgbClr val="000000"/>
                    </a:gs>
                    <a:gs pos="100000">
                      <a:srgbClr val="000000"/>
                    </a:gs>
                  </a:gsLst>
                  <a:lin ang="5400000" scaled="0"/>
                </a:gradFill>
                <a:latin typeface="Consolas" panose="020B0609020204030204" pitchFamily="49" charset="0"/>
              </a:rPr>
              <a:t>block</a:t>
            </a:r>
            <a:endParaRPr lang="en-US" sz="2400" b="1" dirty="0">
              <a:solidFill>
                <a:srgbClr val="4B7BEC"/>
              </a:solidFill>
              <a:latin typeface="Consolas" panose="020B0609020204030204" pitchFamily="49" charset="0"/>
            </a:endParaRPr>
          </a:p>
        </p:txBody>
      </p:sp>
      <p:pic>
        <p:nvPicPr>
          <p:cNvPr id="4" name="Picture 3">
            <a:extLst>
              <a:ext uri="{FF2B5EF4-FFF2-40B4-BE49-F238E27FC236}">
                <a16:creationId xmlns:a16="http://schemas.microsoft.com/office/drawing/2014/main" id="{1A5CC091-2AA0-43C7-9511-F76247309B76}"/>
              </a:ext>
            </a:extLst>
          </p:cNvPr>
          <p:cNvPicPr>
            <a:picLocks noChangeAspect="1"/>
          </p:cNvPicPr>
          <p:nvPr/>
        </p:nvPicPr>
        <p:blipFill>
          <a:blip r:embed="rId2"/>
          <a:stretch>
            <a:fillRect/>
          </a:stretch>
        </p:blipFill>
        <p:spPr>
          <a:xfrm>
            <a:off x="627815" y="2254377"/>
            <a:ext cx="11104017" cy="2586990"/>
          </a:xfrm>
          <a:prstGeom prst="rect">
            <a:avLst/>
          </a:prstGeom>
          <a:ln>
            <a:solidFill>
              <a:schemeClr val="tx1">
                <a:lumMod val="50000"/>
                <a:lumOff val="50000"/>
              </a:schemeClr>
            </a:solidFill>
          </a:ln>
        </p:spPr>
      </p:pic>
    </p:spTree>
    <p:extLst>
      <p:ext uri="{BB962C8B-B14F-4D97-AF65-F5344CB8AC3E}">
        <p14:creationId xmlns:p14="http://schemas.microsoft.com/office/powerpoint/2010/main" val="48778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F5203-70F6-43DF-AAFD-CF0B5C190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941562"/>
          </a:xfrm>
          <a:prstGeom prst="rect">
            <a:avLst/>
          </a:prstGeom>
        </p:spPr>
      </p:pic>
      <p:sp>
        <p:nvSpPr>
          <p:cNvPr id="2" name="Title 1">
            <a:extLst>
              <a:ext uri="{FF2B5EF4-FFF2-40B4-BE49-F238E27FC236}">
                <a16:creationId xmlns:a16="http://schemas.microsoft.com/office/drawing/2014/main" id="{78E031DB-7D7F-42FB-9F00-FC9FD522B6CA}"/>
              </a:ext>
            </a:extLst>
          </p:cNvPr>
          <p:cNvSpPr>
            <a:spLocks noGrp="1"/>
          </p:cNvSpPr>
          <p:nvPr>
            <p:ph type="title"/>
          </p:nvPr>
        </p:nvSpPr>
        <p:spPr>
          <a:xfrm>
            <a:off x="2864113" y="2941561"/>
            <a:ext cx="5763562" cy="974877"/>
          </a:xfrm>
        </p:spPr>
        <p:txBody>
          <a:bodyPr>
            <a:normAutofit/>
          </a:bodyPr>
          <a:lstStyle/>
          <a:p>
            <a:pPr algn="ctr"/>
            <a:r>
              <a:rPr lang="en-US" sz="4800" dirty="0">
                <a:solidFill>
                  <a:srgbClr val="8E2EC4"/>
                </a:solidFill>
                <a:latin typeface="Consolas" panose="020B0609020204030204" pitchFamily="49" charset="0"/>
              </a:rPr>
              <a:t>MakeCode Arcade</a:t>
            </a:r>
          </a:p>
        </p:txBody>
      </p:sp>
      <p:sp>
        <p:nvSpPr>
          <p:cNvPr id="16" name="Text Placeholder 15">
            <a:extLst>
              <a:ext uri="{FF2B5EF4-FFF2-40B4-BE49-F238E27FC236}">
                <a16:creationId xmlns:a16="http://schemas.microsoft.com/office/drawing/2014/main" id="{BFA5DCC4-CEA5-4C35-BAFA-31A9434BE0B4}"/>
              </a:ext>
            </a:extLst>
          </p:cNvPr>
          <p:cNvSpPr>
            <a:spLocks noGrp="1"/>
          </p:cNvSpPr>
          <p:nvPr>
            <p:ph type="body" sz="quarter" idx="10"/>
          </p:nvPr>
        </p:nvSpPr>
        <p:spPr>
          <a:xfrm>
            <a:off x="409564" y="3990785"/>
            <a:ext cx="8702020" cy="2672774"/>
          </a:xfrm>
        </p:spPr>
        <p:txBody>
          <a:bodyPr>
            <a:normAutofit/>
          </a:bodyPr>
          <a:lstStyle/>
          <a:p>
            <a:pPr>
              <a:lnSpc>
                <a:spcPct val="100000"/>
              </a:lnSpc>
              <a:spcBef>
                <a:spcPts val="1176"/>
              </a:spcBef>
            </a:pPr>
            <a:r>
              <a:rPr lang="en-US" sz="2400" dirty="0">
                <a:latin typeface="Consolas" panose="020B0609020204030204" pitchFamily="49" charset="0"/>
              </a:rPr>
              <a:t>1980’s Retro Arcade Game Development Platform</a:t>
            </a:r>
          </a:p>
          <a:p>
            <a:pPr>
              <a:lnSpc>
                <a:spcPct val="100000"/>
              </a:lnSpc>
              <a:spcBef>
                <a:spcPts val="1176"/>
              </a:spcBef>
            </a:pPr>
            <a:r>
              <a:rPr lang="en-US" sz="2400" dirty="0">
                <a:latin typeface="Consolas" panose="020B0609020204030204" pitchFamily="49" charset="0"/>
              </a:rPr>
              <a:t>2D Sprite-based games</a:t>
            </a:r>
          </a:p>
          <a:p>
            <a:pPr>
              <a:lnSpc>
                <a:spcPct val="100000"/>
              </a:lnSpc>
              <a:spcBef>
                <a:spcPts val="1176"/>
              </a:spcBef>
            </a:pPr>
            <a:r>
              <a:rPr lang="en-US" sz="2400" dirty="0">
                <a:latin typeface="Consolas" panose="020B0609020204030204" pitchFamily="49" charset="0"/>
              </a:rPr>
              <a:t>Block and JavaScript code editors</a:t>
            </a:r>
          </a:p>
          <a:p>
            <a:pPr>
              <a:lnSpc>
                <a:spcPct val="100000"/>
              </a:lnSpc>
              <a:spcBef>
                <a:spcPts val="1176"/>
              </a:spcBef>
            </a:pPr>
            <a:r>
              <a:rPr lang="en-US" sz="2400" dirty="0">
                <a:latin typeface="Consolas" panose="020B0609020204030204" pitchFamily="49" charset="0"/>
              </a:rPr>
              <a:t>Share and play others’ games</a:t>
            </a:r>
          </a:p>
          <a:p>
            <a:pPr>
              <a:lnSpc>
                <a:spcPct val="100000"/>
              </a:lnSpc>
              <a:spcBef>
                <a:spcPts val="1176"/>
              </a:spcBef>
            </a:pPr>
            <a:r>
              <a:rPr lang="en-US" sz="2400" dirty="0">
                <a:latin typeface="Consolas" panose="020B0609020204030204" pitchFamily="49" charset="0"/>
              </a:rPr>
              <a:t>Multi-player support &amp; Hardware!</a:t>
            </a:r>
          </a:p>
        </p:txBody>
      </p:sp>
      <p:sp>
        <p:nvSpPr>
          <p:cNvPr id="3" name="Speech Bubble: Rectangle with Corners Rounded 2">
            <a:extLst>
              <a:ext uri="{FF2B5EF4-FFF2-40B4-BE49-F238E27FC236}">
                <a16:creationId xmlns:a16="http://schemas.microsoft.com/office/drawing/2014/main" id="{C84849C4-59E7-48E6-BD01-D0A41C62EF65}"/>
              </a:ext>
            </a:extLst>
          </p:cNvPr>
          <p:cNvSpPr/>
          <p:nvPr/>
        </p:nvSpPr>
        <p:spPr>
          <a:xfrm>
            <a:off x="7547101" y="4703824"/>
            <a:ext cx="2029129" cy="523674"/>
          </a:xfrm>
          <a:prstGeom prst="wedgeRoundRectCallout">
            <a:avLst>
              <a:gd name="adj1" fmla="val -121881"/>
              <a:gd name="adj2" fmla="val -57667"/>
              <a:gd name="adj3" fmla="val 16667"/>
            </a:avLst>
          </a:prstGeom>
          <a:solidFill>
            <a:srgbClr val="8E2EC4">
              <a:alpha val="30196"/>
            </a:srgbClr>
          </a:solidFill>
          <a:ln>
            <a:solidFill>
              <a:srgbClr val="8E2E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What are Sprites?</a:t>
            </a:r>
          </a:p>
        </p:txBody>
      </p:sp>
      <p:cxnSp>
        <p:nvCxnSpPr>
          <p:cNvPr id="6" name="Straight Connector 5">
            <a:extLst>
              <a:ext uri="{FF2B5EF4-FFF2-40B4-BE49-F238E27FC236}">
                <a16:creationId xmlns:a16="http://schemas.microsoft.com/office/drawing/2014/main" id="{741E10BF-1D7B-4C6D-93B8-C78EF85C5C82}"/>
              </a:ext>
            </a:extLst>
          </p:cNvPr>
          <p:cNvCxnSpPr/>
          <p:nvPr/>
        </p:nvCxnSpPr>
        <p:spPr>
          <a:xfrm>
            <a:off x="1229710" y="4981903"/>
            <a:ext cx="1072056" cy="0"/>
          </a:xfrm>
          <a:prstGeom prst="line">
            <a:avLst/>
          </a:prstGeom>
          <a:ln w="38100">
            <a:solidFill>
              <a:srgbClr val="8E2EC4"/>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4749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FE7D7-C74E-4866-8B17-FDEE75900407}"/>
              </a:ext>
            </a:extLst>
          </p:cNvPr>
          <p:cNvSpPr>
            <a:spLocks noGrp="1"/>
          </p:cNvSpPr>
          <p:nvPr>
            <p:ph type="title"/>
          </p:nvPr>
        </p:nvSpPr>
        <p:spPr>
          <a:xfrm>
            <a:off x="417496" y="258715"/>
            <a:ext cx="11357008" cy="613207"/>
          </a:xfrm>
        </p:spPr>
        <p:txBody>
          <a:bodyPr>
            <a:normAutofit/>
          </a:bodyPr>
          <a:lstStyle/>
          <a:p>
            <a:r>
              <a:rPr lang="en-US" dirty="0">
                <a:latin typeface="Consolas" panose="020B0609020204030204" pitchFamily="49" charset="0"/>
              </a:rPr>
              <a:t>Two Overlap Events</a:t>
            </a:r>
          </a:p>
        </p:txBody>
      </p:sp>
      <p:pic>
        <p:nvPicPr>
          <p:cNvPr id="5" name="Picture 4" descr="A screenshot of a computer screen&#10;&#10;Description automatically generated">
            <a:extLst>
              <a:ext uri="{FF2B5EF4-FFF2-40B4-BE49-F238E27FC236}">
                <a16:creationId xmlns:a16="http://schemas.microsoft.com/office/drawing/2014/main" id="{7570DBD5-0028-4C4C-8540-43C29BAA4633}"/>
              </a:ext>
            </a:extLst>
          </p:cNvPr>
          <p:cNvPicPr>
            <a:picLocks noChangeAspect="1"/>
          </p:cNvPicPr>
          <p:nvPr/>
        </p:nvPicPr>
        <p:blipFill rotWithShape="1">
          <a:blip r:embed="rId2">
            <a:extLst>
              <a:ext uri="{28A0092B-C50C-407E-A947-70E740481C1C}">
                <a14:useLocalDpi xmlns:a14="http://schemas.microsoft.com/office/drawing/2010/main" val="0"/>
              </a:ext>
            </a:extLst>
          </a:blip>
          <a:srcRect t="27351" r="50000" b="16178"/>
          <a:stretch/>
        </p:blipFill>
        <p:spPr>
          <a:xfrm>
            <a:off x="216631" y="1581913"/>
            <a:ext cx="11938793" cy="3348832"/>
          </a:xfrm>
          <a:prstGeom prst="rect">
            <a:avLst/>
          </a:prstGeom>
        </p:spPr>
      </p:pic>
    </p:spTree>
    <p:extLst>
      <p:ext uri="{BB962C8B-B14F-4D97-AF65-F5344CB8AC3E}">
        <p14:creationId xmlns:p14="http://schemas.microsoft.com/office/powerpoint/2010/main" val="52611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B2794FA5-88F2-4908-89ED-AC678503CC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941" y="135662"/>
            <a:ext cx="11204117" cy="6340088"/>
          </a:xfrm>
        </p:spPr>
      </p:pic>
    </p:spTree>
    <p:extLst>
      <p:ext uri="{BB962C8B-B14F-4D97-AF65-F5344CB8AC3E}">
        <p14:creationId xmlns:p14="http://schemas.microsoft.com/office/powerpoint/2010/main" val="2860656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4C731D-D36D-49D0-A6E6-A6A062B147F5}"/>
              </a:ext>
            </a:extLst>
          </p:cNvPr>
          <p:cNvSpPr>
            <a:spLocks noGrp="1"/>
          </p:cNvSpPr>
          <p:nvPr>
            <p:ph idx="1"/>
          </p:nvPr>
        </p:nvSpPr>
        <p:spPr>
          <a:xfrm>
            <a:off x="728310" y="1476221"/>
            <a:ext cx="11305194" cy="5080025"/>
          </a:xfrm>
        </p:spPr>
        <p:txBody>
          <a:bodyPr>
            <a:normAutofit/>
          </a:bodyPr>
          <a:lstStyle/>
          <a:p>
            <a:pPr marL="804862" indent="-571500">
              <a:lnSpc>
                <a:spcPct val="100000"/>
              </a:lnSpc>
              <a:spcBef>
                <a:spcPts val="2400"/>
              </a:spcBef>
              <a:spcAft>
                <a:spcPts val="2400"/>
              </a:spcAft>
              <a:buFont typeface="Arial" panose="020B0604020202020204" pitchFamily="34" charset="0"/>
              <a:buChar char="•"/>
            </a:pPr>
            <a:r>
              <a:rPr lang="en-US" sz="3200" dirty="0">
                <a:solidFill>
                  <a:schemeClr val="tx1">
                    <a:lumMod val="75000"/>
                    <a:lumOff val="25000"/>
                  </a:schemeClr>
                </a:solidFill>
                <a:latin typeface="Consolas" panose="020B0609020204030204" pitchFamily="49" charset="0"/>
                <a:ea typeface="+mj-ea"/>
                <a:cs typeface="+mj-cs"/>
              </a:rPr>
              <a:t>Name your Game</a:t>
            </a:r>
          </a:p>
          <a:p>
            <a:pPr marL="804862" indent="-571500">
              <a:lnSpc>
                <a:spcPct val="100000"/>
              </a:lnSpc>
              <a:spcBef>
                <a:spcPts val="2400"/>
              </a:spcBef>
              <a:spcAft>
                <a:spcPts val="2400"/>
              </a:spcAft>
              <a:buFont typeface="Arial" panose="020B0604020202020204" pitchFamily="34" charset="0"/>
              <a:buChar char="•"/>
            </a:pPr>
            <a:r>
              <a:rPr lang="en-US" sz="3200" dirty="0">
                <a:solidFill>
                  <a:schemeClr val="tx1">
                    <a:lumMod val="75000"/>
                    <a:lumOff val="25000"/>
                  </a:schemeClr>
                </a:solidFill>
                <a:latin typeface="Consolas" panose="020B0609020204030204" pitchFamily="49" charset="0"/>
                <a:ea typeface="+mj-ea"/>
                <a:cs typeface="+mj-cs"/>
              </a:rPr>
              <a:t>Click the Share button in the top left</a:t>
            </a:r>
          </a:p>
          <a:p>
            <a:pPr marL="804862" indent="-571500">
              <a:lnSpc>
                <a:spcPct val="100000"/>
              </a:lnSpc>
              <a:spcBef>
                <a:spcPts val="2400"/>
              </a:spcBef>
              <a:spcAft>
                <a:spcPts val="2400"/>
              </a:spcAft>
              <a:buFont typeface="Arial" panose="020B0604020202020204" pitchFamily="34" charset="0"/>
              <a:buChar char="•"/>
            </a:pPr>
            <a:r>
              <a:rPr lang="en-US" sz="3200" dirty="0">
                <a:solidFill>
                  <a:schemeClr val="tx1">
                    <a:lumMod val="75000"/>
                    <a:lumOff val="25000"/>
                  </a:schemeClr>
                </a:solidFill>
                <a:latin typeface="Consolas" panose="020B0609020204030204" pitchFamily="49" charset="0"/>
                <a:ea typeface="+mj-ea"/>
                <a:cs typeface="+mj-cs"/>
              </a:rPr>
              <a:t>Click the Publish Project button</a:t>
            </a:r>
          </a:p>
          <a:p>
            <a:pPr marL="804862" indent="-571500">
              <a:lnSpc>
                <a:spcPct val="100000"/>
              </a:lnSpc>
              <a:spcBef>
                <a:spcPts val="2400"/>
              </a:spcBef>
              <a:spcAft>
                <a:spcPts val="2400"/>
              </a:spcAft>
              <a:buFont typeface="Arial" panose="020B0604020202020204" pitchFamily="34" charset="0"/>
              <a:buChar char="•"/>
            </a:pPr>
            <a:r>
              <a:rPr lang="en-US" sz="3200" dirty="0">
                <a:solidFill>
                  <a:schemeClr val="tx1">
                    <a:lumMod val="75000"/>
                    <a:lumOff val="25000"/>
                  </a:schemeClr>
                </a:solidFill>
                <a:latin typeface="Consolas" panose="020B0609020204030204" pitchFamily="49" charset="0"/>
                <a:ea typeface="+mj-ea"/>
                <a:cs typeface="+mj-cs"/>
              </a:rPr>
              <a:t>Copy the URL somewhere</a:t>
            </a:r>
          </a:p>
        </p:txBody>
      </p:sp>
      <p:sp>
        <p:nvSpPr>
          <p:cNvPr id="4" name="Title 1">
            <a:extLst>
              <a:ext uri="{FF2B5EF4-FFF2-40B4-BE49-F238E27FC236}">
                <a16:creationId xmlns:a16="http://schemas.microsoft.com/office/drawing/2014/main" id="{038DEFE8-7785-433A-BD69-A7B3591EF579}"/>
              </a:ext>
            </a:extLst>
          </p:cNvPr>
          <p:cNvSpPr txBox="1">
            <a:spLocks/>
          </p:cNvSpPr>
          <p:nvPr/>
        </p:nvSpPr>
        <p:spPr>
          <a:xfrm>
            <a:off x="728310" y="434384"/>
            <a:ext cx="10625489" cy="816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E2EC4"/>
                </a:solidFill>
                <a:latin typeface="Consolas" panose="020B0609020204030204" pitchFamily="49" charset="0"/>
              </a:rPr>
              <a:t>Share your Game</a:t>
            </a:r>
          </a:p>
        </p:txBody>
      </p:sp>
      <p:cxnSp>
        <p:nvCxnSpPr>
          <p:cNvPr id="5" name="Straight Connector 4">
            <a:extLst>
              <a:ext uri="{FF2B5EF4-FFF2-40B4-BE49-F238E27FC236}">
                <a16:creationId xmlns:a16="http://schemas.microsoft.com/office/drawing/2014/main" id="{B4E29666-BB62-4FAC-AACD-1EC889A1343B}"/>
              </a:ext>
            </a:extLst>
          </p:cNvPr>
          <p:cNvCxnSpPr>
            <a:cxnSpLocks/>
          </p:cNvCxnSpPr>
          <p:nvPr/>
        </p:nvCxnSpPr>
        <p:spPr>
          <a:xfrm>
            <a:off x="838200" y="1260908"/>
            <a:ext cx="10683240"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pic>
        <p:nvPicPr>
          <p:cNvPr id="7" name="Picture 6">
            <a:extLst>
              <a:ext uri="{FF2B5EF4-FFF2-40B4-BE49-F238E27FC236}">
                <a16:creationId xmlns:a16="http://schemas.microsoft.com/office/drawing/2014/main" id="{2909F9DF-65FB-4ADC-897D-CA9DA9956FC6}"/>
              </a:ext>
            </a:extLst>
          </p:cNvPr>
          <p:cNvPicPr>
            <a:picLocks noChangeAspect="1"/>
          </p:cNvPicPr>
          <p:nvPr/>
        </p:nvPicPr>
        <p:blipFill>
          <a:blip r:embed="rId2"/>
          <a:stretch>
            <a:fillRect/>
          </a:stretch>
        </p:blipFill>
        <p:spPr>
          <a:xfrm>
            <a:off x="6821423" y="4871894"/>
            <a:ext cx="5067791" cy="119972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2EC7C275-7FBC-4C2C-9612-DB6230EB1788}"/>
              </a:ext>
            </a:extLst>
          </p:cNvPr>
          <p:cNvPicPr>
            <a:picLocks noChangeAspect="1"/>
          </p:cNvPicPr>
          <p:nvPr/>
        </p:nvPicPr>
        <p:blipFill>
          <a:blip r:embed="rId3"/>
          <a:stretch>
            <a:fillRect/>
          </a:stretch>
        </p:blipFill>
        <p:spPr>
          <a:xfrm>
            <a:off x="5109866" y="1485844"/>
            <a:ext cx="3099994" cy="69136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B611E04-18A4-419A-94B6-F72D8DA3373A}"/>
              </a:ext>
            </a:extLst>
          </p:cNvPr>
          <p:cNvPicPr>
            <a:picLocks noChangeAspect="1"/>
          </p:cNvPicPr>
          <p:nvPr/>
        </p:nvPicPr>
        <p:blipFill>
          <a:blip r:embed="rId4"/>
          <a:stretch>
            <a:fillRect/>
          </a:stretch>
        </p:blipFill>
        <p:spPr>
          <a:xfrm>
            <a:off x="10520278" y="2483481"/>
            <a:ext cx="1209844" cy="562053"/>
          </a:xfrm>
          <a:prstGeom prst="rect">
            <a:avLst/>
          </a:prstGeom>
        </p:spPr>
      </p:pic>
      <p:pic>
        <p:nvPicPr>
          <p:cNvPr id="10" name="Picture 9">
            <a:extLst>
              <a:ext uri="{FF2B5EF4-FFF2-40B4-BE49-F238E27FC236}">
                <a16:creationId xmlns:a16="http://schemas.microsoft.com/office/drawing/2014/main" id="{EC83C9B5-FB71-4C7D-B3CA-7521A1DC52E4}"/>
              </a:ext>
            </a:extLst>
          </p:cNvPr>
          <p:cNvPicPr>
            <a:picLocks noChangeAspect="1"/>
          </p:cNvPicPr>
          <p:nvPr/>
        </p:nvPicPr>
        <p:blipFill>
          <a:blip r:embed="rId5"/>
          <a:stretch>
            <a:fillRect/>
          </a:stretch>
        </p:blipFill>
        <p:spPr>
          <a:xfrm>
            <a:off x="8970308" y="3679200"/>
            <a:ext cx="2867613" cy="562052"/>
          </a:xfrm>
          <a:prstGeom prst="rect">
            <a:avLst/>
          </a:prstGeom>
        </p:spPr>
      </p:pic>
    </p:spTree>
    <p:extLst>
      <p:ext uri="{BB962C8B-B14F-4D97-AF65-F5344CB8AC3E}">
        <p14:creationId xmlns:p14="http://schemas.microsoft.com/office/powerpoint/2010/main" val="32740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8DEFE8-7785-433A-BD69-A7B3591EF579}"/>
              </a:ext>
            </a:extLst>
          </p:cNvPr>
          <p:cNvSpPr txBox="1">
            <a:spLocks/>
          </p:cNvSpPr>
          <p:nvPr/>
        </p:nvSpPr>
        <p:spPr>
          <a:xfrm>
            <a:off x="728310" y="434384"/>
            <a:ext cx="10625489" cy="8169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8E2EC4"/>
                </a:solidFill>
                <a:latin typeface="Consolas" panose="020B0609020204030204" pitchFamily="49" charset="0"/>
              </a:rPr>
              <a:t>Download to Hardware!</a:t>
            </a:r>
          </a:p>
        </p:txBody>
      </p:sp>
      <p:cxnSp>
        <p:nvCxnSpPr>
          <p:cNvPr id="5" name="Straight Connector 4">
            <a:extLst>
              <a:ext uri="{FF2B5EF4-FFF2-40B4-BE49-F238E27FC236}">
                <a16:creationId xmlns:a16="http://schemas.microsoft.com/office/drawing/2014/main" id="{B4E29666-BB62-4FAC-AACD-1EC889A1343B}"/>
              </a:ext>
            </a:extLst>
          </p:cNvPr>
          <p:cNvCxnSpPr>
            <a:cxnSpLocks/>
          </p:cNvCxnSpPr>
          <p:nvPr/>
        </p:nvCxnSpPr>
        <p:spPr>
          <a:xfrm>
            <a:off x="838200" y="1260908"/>
            <a:ext cx="10683240"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sp>
        <p:nvSpPr>
          <p:cNvPr id="2" name="Rectangle 1">
            <a:extLst>
              <a:ext uri="{FF2B5EF4-FFF2-40B4-BE49-F238E27FC236}">
                <a16:creationId xmlns:a16="http://schemas.microsoft.com/office/drawing/2014/main" id="{BE6B0E54-F924-4086-93FE-832E6FC2BA80}"/>
              </a:ext>
            </a:extLst>
          </p:cNvPr>
          <p:cNvSpPr/>
          <p:nvPr/>
        </p:nvSpPr>
        <p:spPr>
          <a:xfrm>
            <a:off x="5486980" y="6255638"/>
            <a:ext cx="5308889" cy="523220"/>
          </a:xfrm>
          <a:prstGeom prst="rect">
            <a:avLst/>
          </a:prstGeom>
        </p:spPr>
        <p:txBody>
          <a:bodyPr wrap="none">
            <a:spAutoFit/>
          </a:bodyPr>
          <a:lstStyle/>
          <a:p>
            <a:r>
              <a:rPr lang="en-US" sz="2800" dirty="0">
                <a:latin typeface="Segoe UI" panose="020B0502040204020203" pitchFamily="34" charset="0"/>
                <a:cs typeface="Segoe UI" panose="020B0502040204020203" pitchFamily="34" charset="0"/>
              </a:rPr>
              <a:t>arcade.makecode.com/hardware</a:t>
            </a:r>
          </a:p>
        </p:txBody>
      </p:sp>
      <p:pic>
        <p:nvPicPr>
          <p:cNvPr id="6" name="Picture 5">
            <a:extLst>
              <a:ext uri="{FF2B5EF4-FFF2-40B4-BE49-F238E27FC236}">
                <a16:creationId xmlns:a16="http://schemas.microsoft.com/office/drawing/2014/main" id="{4D8534B8-6664-4A5E-893E-7B7015F8BF13}"/>
              </a:ext>
            </a:extLst>
          </p:cNvPr>
          <p:cNvPicPr>
            <a:picLocks noChangeAspect="1"/>
          </p:cNvPicPr>
          <p:nvPr/>
        </p:nvPicPr>
        <p:blipFill>
          <a:blip r:embed="rId2"/>
          <a:stretch>
            <a:fillRect/>
          </a:stretch>
        </p:blipFill>
        <p:spPr>
          <a:xfrm>
            <a:off x="937960" y="4796782"/>
            <a:ext cx="3172268" cy="504895"/>
          </a:xfrm>
          <a:prstGeom prst="rect">
            <a:avLst/>
          </a:prstGeom>
        </p:spPr>
      </p:pic>
      <p:pic>
        <p:nvPicPr>
          <p:cNvPr id="8" name="Picture 7" descr="A hand holding a cell phone&#10;&#10;Description automatically generated">
            <a:extLst>
              <a:ext uri="{FF2B5EF4-FFF2-40B4-BE49-F238E27FC236}">
                <a16:creationId xmlns:a16="http://schemas.microsoft.com/office/drawing/2014/main" id="{BBFEE256-D7A6-4818-8F5C-80216B704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44" y="1591056"/>
            <a:ext cx="3162684" cy="2967228"/>
          </a:xfrm>
          <a:prstGeom prst="rect">
            <a:avLst/>
          </a:prstGeom>
        </p:spPr>
      </p:pic>
      <p:pic>
        <p:nvPicPr>
          <p:cNvPr id="9" name="Picture 8">
            <a:extLst>
              <a:ext uri="{FF2B5EF4-FFF2-40B4-BE49-F238E27FC236}">
                <a16:creationId xmlns:a16="http://schemas.microsoft.com/office/drawing/2014/main" id="{3539DFAC-C610-4404-840A-966D57E7F46B}"/>
              </a:ext>
            </a:extLst>
          </p:cNvPr>
          <p:cNvPicPr>
            <a:picLocks noChangeAspect="1"/>
          </p:cNvPicPr>
          <p:nvPr/>
        </p:nvPicPr>
        <p:blipFill>
          <a:blip r:embed="rId4"/>
          <a:stretch>
            <a:fillRect/>
          </a:stretch>
        </p:blipFill>
        <p:spPr>
          <a:xfrm>
            <a:off x="5156517" y="1691640"/>
            <a:ext cx="5969814" cy="4471415"/>
          </a:xfrm>
          <a:prstGeom prst="rect">
            <a:avLst/>
          </a:prstGeom>
          <a:ln>
            <a:noFill/>
          </a:ln>
          <a:effectLst>
            <a:outerShdw blurRad="292100" dist="139700" dir="2700000" algn="tl" rotWithShape="0">
              <a:srgbClr val="333333">
                <a:alpha val="65000"/>
              </a:srgbClr>
            </a:outerShdw>
          </a:effectLst>
        </p:spPr>
      </p:pic>
      <p:sp>
        <p:nvSpPr>
          <p:cNvPr id="11" name="Oval 10">
            <a:extLst>
              <a:ext uri="{FF2B5EF4-FFF2-40B4-BE49-F238E27FC236}">
                <a16:creationId xmlns:a16="http://schemas.microsoft.com/office/drawing/2014/main" id="{DF82A27B-1A53-4128-BFFF-28561AB7C049}"/>
              </a:ext>
            </a:extLst>
          </p:cNvPr>
          <p:cNvSpPr/>
          <p:nvPr/>
        </p:nvSpPr>
        <p:spPr>
          <a:xfrm>
            <a:off x="7314594" y="4053851"/>
            <a:ext cx="1902557" cy="21092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F5203-70F6-43DF-AAFD-CF0B5C190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941562"/>
          </a:xfrm>
          <a:prstGeom prst="rect">
            <a:avLst/>
          </a:prstGeom>
        </p:spPr>
      </p:pic>
      <p:sp>
        <p:nvSpPr>
          <p:cNvPr id="2" name="Title 1">
            <a:extLst>
              <a:ext uri="{FF2B5EF4-FFF2-40B4-BE49-F238E27FC236}">
                <a16:creationId xmlns:a16="http://schemas.microsoft.com/office/drawing/2014/main" id="{78E031DB-7D7F-42FB-9F00-FC9FD522B6CA}"/>
              </a:ext>
            </a:extLst>
          </p:cNvPr>
          <p:cNvSpPr>
            <a:spLocks noGrp="1"/>
          </p:cNvSpPr>
          <p:nvPr>
            <p:ph type="title"/>
          </p:nvPr>
        </p:nvSpPr>
        <p:spPr>
          <a:xfrm>
            <a:off x="2864113" y="2941561"/>
            <a:ext cx="5763562" cy="974877"/>
          </a:xfrm>
        </p:spPr>
        <p:txBody>
          <a:bodyPr>
            <a:normAutofit/>
          </a:bodyPr>
          <a:lstStyle/>
          <a:p>
            <a:pPr algn="ctr"/>
            <a:r>
              <a:rPr lang="en-US" sz="4800" dirty="0">
                <a:solidFill>
                  <a:srgbClr val="8E2EC4"/>
                </a:solidFill>
                <a:latin typeface="Consolas" panose="020B0609020204030204" pitchFamily="49" charset="0"/>
              </a:rPr>
              <a:t>Stay Involved</a:t>
            </a:r>
          </a:p>
        </p:txBody>
      </p:sp>
      <p:sp>
        <p:nvSpPr>
          <p:cNvPr id="16" name="Text Placeholder 15">
            <a:extLst>
              <a:ext uri="{FF2B5EF4-FFF2-40B4-BE49-F238E27FC236}">
                <a16:creationId xmlns:a16="http://schemas.microsoft.com/office/drawing/2014/main" id="{BFA5DCC4-CEA5-4C35-BAFA-31A9434BE0B4}"/>
              </a:ext>
            </a:extLst>
          </p:cNvPr>
          <p:cNvSpPr>
            <a:spLocks noGrp="1"/>
          </p:cNvSpPr>
          <p:nvPr>
            <p:ph type="body" sz="quarter" idx="10"/>
          </p:nvPr>
        </p:nvSpPr>
        <p:spPr>
          <a:xfrm>
            <a:off x="649702" y="3959712"/>
            <a:ext cx="10892595" cy="1957062"/>
          </a:xfrm>
        </p:spPr>
        <p:txBody>
          <a:bodyPr>
            <a:normAutofit/>
          </a:bodyPr>
          <a:lstStyle/>
          <a:p>
            <a:pPr>
              <a:lnSpc>
                <a:spcPct val="100000"/>
              </a:lnSpc>
              <a:spcBef>
                <a:spcPts val="1176"/>
              </a:spcBef>
            </a:pPr>
            <a:r>
              <a:rPr lang="en-US" dirty="0">
                <a:latin typeface="Consolas" panose="020B0609020204030204" pitchFamily="49" charset="0"/>
              </a:rPr>
              <a:t>Forum – </a:t>
            </a:r>
            <a:r>
              <a:rPr lang="en-US" sz="3200" dirty="0">
                <a:solidFill>
                  <a:srgbClr val="0078D4"/>
                </a:solidFill>
                <a:latin typeface="Consolas" panose="020B0609020204030204" pitchFamily="49" charset="0"/>
              </a:rPr>
              <a:t>forum.makecode.com</a:t>
            </a:r>
            <a:endParaRPr lang="en-US" dirty="0">
              <a:solidFill>
                <a:srgbClr val="0078D4"/>
              </a:solidFill>
              <a:latin typeface="Consolas" panose="020B0609020204030204" pitchFamily="49" charset="0"/>
            </a:endParaRPr>
          </a:p>
          <a:p>
            <a:pPr>
              <a:lnSpc>
                <a:spcPct val="100000"/>
              </a:lnSpc>
              <a:spcBef>
                <a:spcPts val="1176"/>
              </a:spcBef>
            </a:pPr>
            <a:r>
              <a:rPr lang="en-US" dirty="0">
                <a:latin typeface="Consolas" panose="020B0609020204030204" pitchFamily="49" charset="0"/>
              </a:rPr>
              <a:t>Bugs, Suggestions – </a:t>
            </a:r>
            <a:r>
              <a:rPr lang="en-US" sz="3200" dirty="0">
                <a:solidFill>
                  <a:srgbClr val="0078D4"/>
                </a:solidFill>
                <a:latin typeface="Consolas" panose="020B0609020204030204" pitchFamily="49" charset="0"/>
              </a:rPr>
              <a:t>aka.ms/arcadebugs</a:t>
            </a:r>
            <a:endParaRPr lang="en-US" dirty="0">
              <a:solidFill>
                <a:srgbClr val="0078D4"/>
              </a:solidFill>
              <a:latin typeface="Consolas" panose="020B0609020204030204" pitchFamily="49" charset="0"/>
            </a:endParaRPr>
          </a:p>
          <a:p>
            <a:pPr>
              <a:lnSpc>
                <a:spcPct val="100000"/>
              </a:lnSpc>
              <a:spcBef>
                <a:spcPts val="1176"/>
              </a:spcBef>
            </a:pPr>
            <a:r>
              <a:rPr lang="en-US" dirty="0">
                <a:latin typeface="Consolas" panose="020B0609020204030204" pitchFamily="49" charset="0"/>
              </a:rPr>
              <a:t>Curriculum – </a:t>
            </a:r>
            <a:r>
              <a:rPr lang="en-US" sz="3200" dirty="0">
                <a:solidFill>
                  <a:srgbClr val="0078D4"/>
                </a:solidFill>
                <a:latin typeface="Consolas" panose="020B0609020204030204" pitchFamily="49" charset="0"/>
              </a:rPr>
              <a:t>arcade.makecode.com/courses</a:t>
            </a:r>
            <a:endParaRPr lang="en-US" dirty="0">
              <a:solidFill>
                <a:srgbClr val="0078D4"/>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21923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8B7AA-F92A-48DA-A0D5-2F99DA599C7D}"/>
              </a:ext>
            </a:extLst>
          </p:cNvPr>
          <p:cNvSpPr>
            <a:spLocks noGrp="1"/>
          </p:cNvSpPr>
          <p:nvPr>
            <p:ph type="title"/>
          </p:nvPr>
        </p:nvSpPr>
        <p:spPr>
          <a:xfrm>
            <a:off x="582042" y="1217652"/>
            <a:ext cx="5307712" cy="553998"/>
          </a:xfrm>
        </p:spPr>
        <p:txBody>
          <a:bodyPr/>
          <a:lstStyle/>
          <a:p>
            <a:r>
              <a:rPr lang="en-US" dirty="0"/>
              <a:t>MakeCode Arcade</a:t>
            </a:r>
          </a:p>
        </p:txBody>
      </p:sp>
      <p:sp>
        <p:nvSpPr>
          <p:cNvPr id="5" name="Text Placeholder 4">
            <a:extLst>
              <a:ext uri="{FF2B5EF4-FFF2-40B4-BE49-F238E27FC236}">
                <a16:creationId xmlns:a16="http://schemas.microsoft.com/office/drawing/2014/main" id="{A7B0C881-5D46-46B1-94D0-ADD4D93D2F86}"/>
              </a:ext>
            </a:extLst>
          </p:cNvPr>
          <p:cNvSpPr>
            <a:spLocks noGrp="1"/>
          </p:cNvSpPr>
          <p:nvPr>
            <p:ph type="body" sz="quarter" idx="12"/>
          </p:nvPr>
        </p:nvSpPr>
        <p:spPr>
          <a:xfrm>
            <a:off x="582042" y="2110345"/>
            <a:ext cx="9648745" cy="1785104"/>
          </a:xfrm>
        </p:spPr>
        <p:txBody>
          <a:bodyPr/>
          <a:lstStyle/>
          <a:p>
            <a:pPr>
              <a:spcBef>
                <a:spcPts val="600"/>
              </a:spcBef>
              <a:spcAft>
                <a:spcPts val="600"/>
              </a:spcAft>
            </a:pPr>
            <a:r>
              <a:rPr lang="en-US" sz="3200" dirty="0"/>
              <a:t>Please fill out Survey! – </a:t>
            </a:r>
            <a:r>
              <a:rPr lang="en-US" sz="3200" dirty="0">
                <a:solidFill>
                  <a:srgbClr val="8E2EC4"/>
                </a:solidFill>
              </a:rPr>
              <a:t>aka.ms/</a:t>
            </a:r>
            <a:r>
              <a:rPr lang="en-US" sz="3200" dirty="0" err="1">
                <a:solidFill>
                  <a:srgbClr val="8E2EC4"/>
                </a:solidFill>
              </a:rPr>
              <a:t>SurveyAR</a:t>
            </a:r>
            <a:endParaRPr lang="en-US" sz="3200" dirty="0">
              <a:solidFill>
                <a:srgbClr val="8E2EC4"/>
              </a:solidFill>
            </a:endParaRPr>
          </a:p>
          <a:p>
            <a:pPr>
              <a:spcBef>
                <a:spcPts val="600"/>
              </a:spcBef>
              <a:spcAft>
                <a:spcPts val="600"/>
              </a:spcAft>
            </a:pPr>
            <a:r>
              <a:rPr lang="en-US" sz="3200" dirty="0"/>
              <a:t>More about MakeCode – </a:t>
            </a:r>
            <a:r>
              <a:rPr lang="en-US" sz="3200" dirty="0">
                <a:solidFill>
                  <a:srgbClr val="8E2EC4"/>
                </a:solidFill>
              </a:rPr>
              <a:t>makecode.com</a:t>
            </a:r>
          </a:p>
          <a:p>
            <a:pPr>
              <a:spcBef>
                <a:spcPts val="600"/>
              </a:spcBef>
              <a:spcAft>
                <a:spcPts val="600"/>
              </a:spcAft>
            </a:pPr>
            <a:r>
              <a:rPr lang="en-US" sz="3200" dirty="0"/>
              <a:t>MakeCode Arcade – </a:t>
            </a:r>
            <a:r>
              <a:rPr lang="en-US" sz="3200" dirty="0">
                <a:solidFill>
                  <a:srgbClr val="8E2EC4"/>
                </a:solidFill>
              </a:rPr>
              <a:t>arcade.makecode.com</a:t>
            </a:r>
          </a:p>
        </p:txBody>
      </p:sp>
      <p:pic>
        <p:nvPicPr>
          <p:cNvPr id="3" name="Picture 2" descr="A screenshot of a cell phone&#10;&#10;Description automatically generated">
            <a:extLst>
              <a:ext uri="{FF2B5EF4-FFF2-40B4-BE49-F238E27FC236}">
                <a16:creationId xmlns:a16="http://schemas.microsoft.com/office/drawing/2014/main" id="{7B63261E-4E1F-461B-BB06-F8C097F31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494" y="4361813"/>
            <a:ext cx="7224048" cy="2308809"/>
          </a:xfrm>
          <a:prstGeom prst="rect">
            <a:avLst/>
          </a:prstGeom>
        </p:spPr>
      </p:pic>
    </p:spTree>
    <p:extLst>
      <p:ext uri="{BB962C8B-B14F-4D97-AF65-F5344CB8AC3E}">
        <p14:creationId xmlns:p14="http://schemas.microsoft.com/office/powerpoint/2010/main" val="36019981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05FC62-88C0-439F-B38F-CCE5F867689C}"/>
              </a:ext>
            </a:extLst>
          </p:cNvPr>
          <p:cNvGrpSpPr/>
          <p:nvPr/>
        </p:nvGrpSpPr>
        <p:grpSpPr>
          <a:xfrm>
            <a:off x="1085440" y="843517"/>
            <a:ext cx="8744276" cy="6212958"/>
            <a:chOff x="1080208" y="645042"/>
            <a:chExt cx="8744276" cy="6212958"/>
          </a:xfrm>
        </p:grpSpPr>
        <p:pic>
          <p:nvPicPr>
            <p:cNvPr id="3" name="Picture 2">
              <a:extLst>
                <a:ext uri="{FF2B5EF4-FFF2-40B4-BE49-F238E27FC236}">
                  <a16:creationId xmlns:a16="http://schemas.microsoft.com/office/drawing/2014/main" id="{14029595-B411-414C-AE7C-83D6041BCA31}"/>
                </a:ext>
              </a:extLst>
            </p:cNvPr>
            <p:cNvPicPr>
              <a:picLocks noChangeAspect="1"/>
            </p:cNvPicPr>
            <p:nvPr/>
          </p:nvPicPr>
          <p:blipFill rotWithShape="1">
            <a:blip r:embed="rId4">
              <a:extLst>
                <a:ext uri="{28A0092B-C50C-407E-A947-70E740481C1C}">
                  <a14:useLocalDpi xmlns:a14="http://schemas.microsoft.com/office/drawing/2010/main" val="0"/>
                </a:ext>
              </a:extLst>
            </a:blip>
            <a:srcRect t="22883" b="41070"/>
            <a:stretch/>
          </p:blipFill>
          <p:spPr>
            <a:xfrm>
              <a:off x="1080209" y="645042"/>
              <a:ext cx="8744275" cy="2154865"/>
            </a:xfrm>
            <a:prstGeom prst="rect">
              <a:avLst/>
            </a:prstGeom>
          </p:spPr>
        </p:pic>
        <p:pic>
          <p:nvPicPr>
            <p:cNvPr id="10" name="Picture 9">
              <a:extLst>
                <a:ext uri="{FF2B5EF4-FFF2-40B4-BE49-F238E27FC236}">
                  <a16:creationId xmlns:a16="http://schemas.microsoft.com/office/drawing/2014/main" id="{03AD3339-D8CD-49EE-B93F-06AE941E0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181" y="4833587"/>
              <a:ext cx="7753601" cy="2024413"/>
            </a:xfrm>
            <a:prstGeom prst="rect">
              <a:avLst/>
            </a:prstGeom>
          </p:spPr>
        </p:pic>
        <p:pic>
          <p:nvPicPr>
            <p:cNvPr id="11" name="Picture 10">
              <a:extLst>
                <a:ext uri="{FF2B5EF4-FFF2-40B4-BE49-F238E27FC236}">
                  <a16:creationId xmlns:a16="http://schemas.microsoft.com/office/drawing/2014/main" id="{91F553B7-6D19-46D2-A1D2-F22D52CE6BA9}"/>
                </a:ext>
              </a:extLst>
            </p:cNvPr>
            <p:cNvPicPr>
              <a:picLocks noChangeAspect="1"/>
            </p:cNvPicPr>
            <p:nvPr/>
          </p:nvPicPr>
          <p:blipFill rotWithShape="1">
            <a:blip r:embed="rId4">
              <a:extLst>
                <a:ext uri="{28A0092B-C50C-407E-A947-70E740481C1C}">
                  <a14:useLocalDpi xmlns:a14="http://schemas.microsoft.com/office/drawing/2010/main" val="0"/>
                </a:ext>
              </a:extLst>
            </a:blip>
            <a:srcRect t="62309" b="1644"/>
            <a:stretch/>
          </p:blipFill>
          <p:spPr>
            <a:xfrm>
              <a:off x="1080208" y="2806320"/>
              <a:ext cx="8744275" cy="2154865"/>
            </a:xfrm>
            <a:prstGeom prst="rect">
              <a:avLst/>
            </a:prstGeom>
          </p:spPr>
        </p:pic>
      </p:grpSp>
      <p:sp>
        <p:nvSpPr>
          <p:cNvPr id="12" name="TextBox 11">
            <a:extLst>
              <a:ext uri="{FF2B5EF4-FFF2-40B4-BE49-F238E27FC236}">
                <a16:creationId xmlns:a16="http://schemas.microsoft.com/office/drawing/2014/main" id="{F853B4CE-F4C7-4324-8C2B-4E40E167C6A2}"/>
              </a:ext>
            </a:extLst>
          </p:cNvPr>
          <p:cNvSpPr txBox="1"/>
          <p:nvPr/>
        </p:nvSpPr>
        <p:spPr>
          <a:xfrm>
            <a:off x="3033354" y="190773"/>
            <a:ext cx="4848446" cy="646331"/>
          </a:xfrm>
          <a:prstGeom prst="rect">
            <a:avLst/>
          </a:prstGeom>
          <a:noFill/>
        </p:spPr>
        <p:txBody>
          <a:bodyPr wrap="square" rtlCol="0">
            <a:spAutoFit/>
          </a:bodyPr>
          <a:lstStyle/>
          <a:p>
            <a:pPr algn="ctr"/>
            <a:r>
              <a:rPr lang="en-US" sz="3600" spc="-50" dirty="0">
                <a:ln w="3175">
                  <a:noFill/>
                </a:ln>
                <a:solidFill>
                  <a:srgbClr val="8E2EC4"/>
                </a:solidFill>
                <a:latin typeface="+mj-lt"/>
                <a:cs typeface="Segoe UI" pitchFamily="34" charset="0"/>
              </a:rPr>
              <a:t>MakeCode.com</a:t>
            </a:r>
          </a:p>
        </p:txBody>
      </p:sp>
      <p:sp>
        <p:nvSpPr>
          <p:cNvPr id="2" name="Oval 1">
            <a:extLst>
              <a:ext uri="{FF2B5EF4-FFF2-40B4-BE49-F238E27FC236}">
                <a16:creationId xmlns:a16="http://schemas.microsoft.com/office/drawing/2014/main" id="{493B9228-8815-4A22-840C-D2FB492861F2}"/>
              </a:ext>
            </a:extLst>
          </p:cNvPr>
          <p:cNvSpPr/>
          <p:nvPr/>
        </p:nvSpPr>
        <p:spPr>
          <a:xfrm>
            <a:off x="6433547" y="2870784"/>
            <a:ext cx="3650043" cy="253017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13F0C1-CB33-4571-89B7-469364C394FD}"/>
              </a:ext>
            </a:extLst>
          </p:cNvPr>
          <p:cNvSpPr/>
          <p:nvPr/>
        </p:nvSpPr>
        <p:spPr>
          <a:xfrm>
            <a:off x="5920032" y="5691317"/>
            <a:ext cx="5273485"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8E2EC4"/>
                </a:solidFill>
                <a:effectLst/>
                <a:uLnTx/>
                <a:uFillTx/>
                <a:latin typeface="Consolas" panose="020B0609020204030204" pitchFamily="49" charset="0"/>
              </a:rPr>
              <a:t>arcade.makecode.com</a:t>
            </a:r>
            <a:endParaRPr kumimoji="0" lang="en-US" sz="1050" b="0" i="0" u="none" strike="noStrike" kern="0" cap="none" spc="0" normalizeH="0" baseline="0" noProof="0" dirty="0">
              <a:ln>
                <a:noFill/>
              </a:ln>
              <a:solidFill>
                <a:sysClr val="windowText" lastClr="000000"/>
              </a:solidFill>
              <a:effectLst/>
              <a:uLnTx/>
              <a:uFillTx/>
            </a:endParaRPr>
          </a:p>
        </p:txBody>
      </p:sp>
    </p:spTree>
    <p:custDataLst>
      <p:tags r:id="rId1"/>
    </p:custDataLst>
    <p:extLst>
      <p:ext uri="{BB962C8B-B14F-4D97-AF65-F5344CB8AC3E}">
        <p14:creationId xmlns:p14="http://schemas.microsoft.com/office/powerpoint/2010/main" val="262090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6163-8A32-43A0-887D-B54C292FC638}"/>
              </a:ext>
            </a:extLst>
          </p:cNvPr>
          <p:cNvSpPr>
            <a:spLocks noGrp="1"/>
          </p:cNvSpPr>
          <p:nvPr>
            <p:ph type="title"/>
          </p:nvPr>
        </p:nvSpPr>
        <p:spPr>
          <a:xfrm>
            <a:off x="563236" y="349733"/>
            <a:ext cx="10861949" cy="704370"/>
          </a:xfrm>
        </p:spPr>
        <p:txBody>
          <a:bodyPr>
            <a:normAutofit/>
          </a:bodyPr>
          <a:lstStyle/>
          <a:p>
            <a:r>
              <a:rPr lang="en-US" dirty="0">
                <a:solidFill>
                  <a:srgbClr val="8E2EC4"/>
                </a:solidFill>
                <a:latin typeface="Consolas" panose="020B0609020204030204" pitchFamily="49" charset="0"/>
              </a:rPr>
              <a:t>Getting familiar with MakeCode Arcade</a:t>
            </a:r>
          </a:p>
        </p:txBody>
      </p:sp>
      <p:sp>
        <p:nvSpPr>
          <p:cNvPr id="3" name="Content Placeholder 2">
            <a:extLst>
              <a:ext uri="{FF2B5EF4-FFF2-40B4-BE49-F238E27FC236}">
                <a16:creationId xmlns:a16="http://schemas.microsoft.com/office/drawing/2014/main" id="{4E0AA01C-83EB-44F9-9817-F670CC5E3E9B}"/>
              </a:ext>
            </a:extLst>
          </p:cNvPr>
          <p:cNvSpPr>
            <a:spLocks noGrp="1"/>
          </p:cNvSpPr>
          <p:nvPr>
            <p:ph idx="1"/>
          </p:nvPr>
        </p:nvSpPr>
        <p:spPr>
          <a:xfrm>
            <a:off x="563236" y="1777499"/>
            <a:ext cx="2386263" cy="571066"/>
          </a:xfrm>
        </p:spPr>
        <p:txBody>
          <a:bodyPr/>
          <a:lstStyle/>
          <a:p>
            <a:pPr marL="0" indent="0">
              <a:buNone/>
            </a:pPr>
            <a:r>
              <a:rPr lang="en-US" dirty="0">
                <a:latin typeface="Consolas" panose="020B0609020204030204" pitchFamily="49" charset="0"/>
              </a:rPr>
              <a:t>Home Page</a:t>
            </a:r>
          </a:p>
        </p:txBody>
      </p:sp>
      <p:cxnSp>
        <p:nvCxnSpPr>
          <p:cNvPr id="4" name="Straight Connector 3">
            <a:extLst>
              <a:ext uri="{FF2B5EF4-FFF2-40B4-BE49-F238E27FC236}">
                <a16:creationId xmlns:a16="http://schemas.microsoft.com/office/drawing/2014/main" id="{58932787-117F-4A7A-9E49-CEE3BBF88AB0}"/>
              </a:ext>
            </a:extLst>
          </p:cNvPr>
          <p:cNvCxnSpPr/>
          <p:nvPr/>
        </p:nvCxnSpPr>
        <p:spPr>
          <a:xfrm>
            <a:off x="563237" y="1239708"/>
            <a:ext cx="11065526"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pic>
        <p:nvPicPr>
          <p:cNvPr id="5" name="Picture 4">
            <a:extLst>
              <a:ext uri="{FF2B5EF4-FFF2-40B4-BE49-F238E27FC236}">
                <a16:creationId xmlns:a16="http://schemas.microsoft.com/office/drawing/2014/main" id="{C31B09F3-BEF6-4B3A-B1A4-00D74D141B32}"/>
              </a:ext>
            </a:extLst>
          </p:cNvPr>
          <p:cNvPicPr>
            <a:picLocks noChangeAspect="1"/>
          </p:cNvPicPr>
          <p:nvPr/>
        </p:nvPicPr>
        <p:blipFill>
          <a:blip r:embed="rId2"/>
          <a:stretch>
            <a:fillRect/>
          </a:stretch>
        </p:blipFill>
        <p:spPr>
          <a:xfrm>
            <a:off x="2772075" y="1777499"/>
            <a:ext cx="5459242" cy="4876216"/>
          </a:xfrm>
          <a:prstGeom prst="rect">
            <a:avLst/>
          </a:prstGeom>
          <a:ln>
            <a:noFill/>
          </a:ln>
          <a:effectLst>
            <a:outerShdw blurRad="292100" dist="139700" dir="2700000" algn="tl" rotWithShape="0">
              <a:srgbClr val="333333">
                <a:alpha val="65000"/>
              </a:srgbClr>
            </a:outerShdw>
          </a:effectLst>
        </p:spPr>
      </p:pic>
      <p:sp>
        <p:nvSpPr>
          <p:cNvPr id="6" name="Speech Bubble: Rectangle 5">
            <a:extLst>
              <a:ext uri="{FF2B5EF4-FFF2-40B4-BE49-F238E27FC236}">
                <a16:creationId xmlns:a16="http://schemas.microsoft.com/office/drawing/2014/main" id="{8897A2C2-C565-4BC4-B2B6-A304183C7793}"/>
              </a:ext>
            </a:extLst>
          </p:cNvPr>
          <p:cNvSpPr/>
          <p:nvPr/>
        </p:nvSpPr>
        <p:spPr>
          <a:xfrm>
            <a:off x="563236" y="3433554"/>
            <a:ext cx="1313691" cy="571066"/>
          </a:xfrm>
          <a:prstGeom prst="wedgeRectCallout">
            <a:avLst>
              <a:gd name="adj1" fmla="val 133655"/>
              <a:gd name="adj2" fmla="val 3848"/>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Create a New blank Project</a:t>
            </a:r>
          </a:p>
        </p:txBody>
      </p:sp>
      <p:sp>
        <p:nvSpPr>
          <p:cNvPr id="7" name="Speech Bubble: Rectangle 6">
            <a:extLst>
              <a:ext uri="{FF2B5EF4-FFF2-40B4-BE49-F238E27FC236}">
                <a16:creationId xmlns:a16="http://schemas.microsoft.com/office/drawing/2014/main" id="{9E4C48DA-A833-4BDC-BDC2-E7F4D542EF85}"/>
              </a:ext>
            </a:extLst>
          </p:cNvPr>
          <p:cNvSpPr/>
          <p:nvPr/>
        </p:nvSpPr>
        <p:spPr>
          <a:xfrm>
            <a:off x="8818457" y="4263475"/>
            <a:ext cx="1480575" cy="571066"/>
          </a:xfrm>
          <a:prstGeom prst="wedgeRectCallout">
            <a:avLst>
              <a:gd name="adj1" fmla="val -160752"/>
              <a:gd name="adj2" fmla="val -82112"/>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Open your recent Projects</a:t>
            </a:r>
          </a:p>
        </p:txBody>
      </p:sp>
      <p:sp>
        <p:nvSpPr>
          <p:cNvPr id="8" name="Speech Bubble: Rectangle 7">
            <a:extLst>
              <a:ext uri="{FF2B5EF4-FFF2-40B4-BE49-F238E27FC236}">
                <a16:creationId xmlns:a16="http://schemas.microsoft.com/office/drawing/2014/main" id="{EBCE5E43-76B9-4A8A-992E-2168D22E7474}"/>
              </a:ext>
            </a:extLst>
          </p:cNvPr>
          <p:cNvSpPr/>
          <p:nvPr/>
        </p:nvSpPr>
        <p:spPr>
          <a:xfrm>
            <a:off x="9269240" y="2634498"/>
            <a:ext cx="1819063" cy="571065"/>
          </a:xfrm>
          <a:prstGeom prst="wedgeRectCallout">
            <a:avLst>
              <a:gd name="adj1" fmla="val -115744"/>
              <a:gd name="adj2" fmla="val 79695"/>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Import Projects (via a file or URL)</a:t>
            </a:r>
          </a:p>
        </p:txBody>
      </p:sp>
      <p:sp>
        <p:nvSpPr>
          <p:cNvPr id="9" name="Speech Bubble: Rectangle 8">
            <a:extLst>
              <a:ext uri="{FF2B5EF4-FFF2-40B4-BE49-F238E27FC236}">
                <a16:creationId xmlns:a16="http://schemas.microsoft.com/office/drawing/2014/main" id="{0F793CD5-F912-4859-B22B-FB02BF29D49F}"/>
              </a:ext>
            </a:extLst>
          </p:cNvPr>
          <p:cNvSpPr/>
          <p:nvPr/>
        </p:nvSpPr>
        <p:spPr>
          <a:xfrm>
            <a:off x="442676" y="4804076"/>
            <a:ext cx="1313691" cy="571066"/>
          </a:xfrm>
          <a:prstGeom prst="wedgeRectCallout">
            <a:avLst>
              <a:gd name="adj1" fmla="val 135853"/>
              <a:gd name="adj2" fmla="val 24074"/>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Step-by-step Tutorials</a:t>
            </a:r>
          </a:p>
        </p:txBody>
      </p:sp>
      <p:sp>
        <p:nvSpPr>
          <p:cNvPr id="10" name="Speech Bubble: Rectangle 9">
            <a:extLst>
              <a:ext uri="{FF2B5EF4-FFF2-40B4-BE49-F238E27FC236}">
                <a16:creationId xmlns:a16="http://schemas.microsoft.com/office/drawing/2014/main" id="{D9FEB4A3-83D7-44D8-AB6D-6514E2A72A17}"/>
              </a:ext>
            </a:extLst>
          </p:cNvPr>
          <p:cNvSpPr/>
          <p:nvPr/>
        </p:nvSpPr>
        <p:spPr>
          <a:xfrm>
            <a:off x="442676" y="5900285"/>
            <a:ext cx="1313691" cy="445403"/>
          </a:xfrm>
          <a:prstGeom prst="wedgeRectCallout">
            <a:avLst>
              <a:gd name="adj1" fmla="val 135853"/>
              <a:gd name="adj2" fmla="val 24074"/>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nsolas" panose="020B0609020204030204" pitchFamily="49" charset="0"/>
              </a:rPr>
              <a:t>Game examples</a:t>
            </a:r>
          </a:p>
        </p:txBody>
      </p:sp>
      <p:sp>
        <p:nvSpPr>
          <p:cNvPr id="11" name="Rectangle: Rounded Corners 10">
            <a:extLst>
              <a:ext uri="{FF2B5EF4-FFF2-40B4-BE49-F238E27FC236}">
                <a16:creationId xmlns:a16="http://schemas.microsoft.com/office/drawing/2014/main" id="{03BB64D4-0695-49FA-A45D-3CA2CE9EA0BB}"/>
              </a:ext>
            </a:extLst>
          </p:cNvPr>
          <p:cNvSpPr/>
          <p:nvPr/>
        </p:nvSpPr>
        <p:spPr>
          <a:xfrm>
            <a:off x="3003083" y="3532472"/>
            <a:ext cx="1155031" cy="8277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48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EE5AB8-543E-4C69-944E-6D3B96D85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202" y="1251289"/>
            <a:ext cx="7946873" cy="548638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F3216163-8A32-43A0-887D-B54C292FC638}"/>
              </a:ext>
            </a:extLst>
          </p:cNvPr>
          <p:cNvSpPr>
            <a:spLocks noGrp="1"/>
          </p:cNvSpPr>
          <p:nvPr>
            <p:ph type="title"/>
          </p:nvPr>
        </p:nvSpPr>
        <p:spPr>
          <a:xfrm>
            <a:off x="563236" y="295794"/>
            <a:ext cx="10861949" cy="755652"/>
          </a:xfrm>
        </p:spPr>
        <p:txBody>
          <a:bodyPr>
            <a:normAutofit/>
          </a:bodyPr>
          <a:lstStyle/>
          <a:p>
            <a:r>
              <a:rPr lang="en-US" dirty="0">
                <a:solidFill>
                  <a:srgbClr val="8E2EC4"/>
                </a:solidFill>
                <a:latin typeface="Consolas" panose="020B0609020204030204" pitchFamily="49" charset="0"/>
              </a:rPr>
              <a:t>Getting familiar with MakeCode Arcade</a:t>
            </a:r>
          </a:p>
        </p:txBody>
      </p:sp>
      <p:cxnSp>
        <p:nvCxnSpPr>
          <p:cNvPr id="4" name="Straight Connector 3">
            <a:extLst>
              <a:ext uri="{FF2B5EF4-FFF2-40B4-BE49-F238E27FC236}">
                <a16:creationId xmlns:a16="http://schemas.microsoft.com/office/drawing/2014/main" id="{58932787-117F-4A7A-9E49-CEE3BBF88AB0}"/>
              </a:ext>
            </a:extLst>
          </p:cNvPr>
          <p:cNvCxnSpPr/>
          <p:nvPr/>
        </p:nvCxnSpPr>
        <p:spPr>
          <a:xfrm>
            <a:off x="563237" y="1051446"/>
            <a:ext cx="11065526"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sp>
        <p:nvSpPr>
          <p:cNvPr id="6" name="Speech Bubble: Rectangle 5">
            <a:extLst>
              <a:ext uri="{FF2B5EF4-FFF2-40B4-BE49-F238E27FC236}">
                <a16:creationId xmlns:a16="http://schemas.microsoft.com/office/drawing/2014/main" id="{8897A2C2-C565-4BC4-B2B6-A304183C7793}"/>
              </a:ext>
            </a:extLst>
          </p:cNvPr>
          <p:cNvSpPr/>
          <p:nvPr/>
        </p:nvSpPr>
        <p:spPr>
          <a:xfrm>
            <a:off x="563237" y="1867843"/>
            <a:ext cx="1448443" cy="766650"/>
          </a:xfrm>
          <a:prstGeom prst="wedgeRectCallout">
            <a:avLst>
              <a:gd name="adj1" fmla="val 89694"/>
              <a:gd name="adj2" fmla="val 44300"/>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nsolas" panose="020B0609020204030204" pitchFamily="49" charset="0"/>
              </a:rPr>
              <a:t>Game Simulator</a:t>
            </a:r>
          </a:p>
          <a:p>
            <a:r>
              <a:rPr lang="en-US" sz="1200" dirty="0">
                <a:solidFill>
                  <a:schemeClr val="tx1"/>
                </a:solidFill>
                <a:latin typeface="Consolas" panose="020B0609020204030204" pitchFamily="49" charset="0"/>
              </a:rPr>
              <a:t>shows what your game looks like</a:t>
            </a:r>
          </a:p>
        </p:txBody>
      </p:sp>
      <p:sp>
        <p:nvSpPr>
          <p:cNvPr id="7" name="Speech Bubble: Rectangle 6">
            <a:extLst>
              <a:ext uri="{FF2B5EF4-FFF2-40B4-BE49-F238E27FC236}">
                <a16:creationId xmlns:a16="http://schemas.microsoft.com/office/drawing/2014/main" id="{9E4C48DA-A833-4BDC-BDC2-E7F4D542EF85}"/>
              </a:ext>
            </a:extLst>
          </p:cNvPr>
          <p:cNvSpPr/>
          <p:nvPr/>
        </p:nvSpPr>
        <p:spPr>
          <a:xfrm>
            <a:off x="6214343" y="4306543"/>
            <a:ext cx="1355446" cy="363803"/>
          </a:xfrm>
          <a:prstGeom prst="wedgeRectCallout">
            <a:avLst>
              <a:gd name="adj1" fmla="val -64886"/>
              <a:gd name="adj2" fmla="val -211753"/>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nsolas" panose="020B0609020204030204" pitchFamily="49" charset="0"/>
              </a:rPr>
              <a:t>Block Toolbox</a:t>
            </a:r>
          </a:p>
        </p:txBody>
      </p:sp>
      <p:sp>
        <p:nvSpPr>
          <p:cNvPr id="8" name="Speech Bubble: Rectangle 7">
            <a:extLst>
              <a:ext uri="{FF2B5EF4-FFF2-40B4-BE49-F238E27FC236}">
                <a16:creationId xmlns:a16="http://schemas.microsoft.com/office/drawing/2014/main" id="{EBCE5E43-76B9-4A8A-992E-2168D22E7474}"/>
              </a:ext>
            </a:extLst>
          </p:cNvPr>
          <p:cNvSpPr/>
          <p:nvPr/>
        </p:nvSpPr>
        <p:spPr>
          <a:xfrm>
            <a:off x="6670420" y="5359684"/>
            <a:ext cx="1539930" cy="571065"/>
          </a:xfrm>
          <a:prstGeom prst="wedgeRectCallout">
            <a:avLst>
              <a:gd name="adj1" fmla="val -46989"/>
              <a:gd name="adj2" fmla="val 120146"/>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nsolas" panose="020B0609020204030204" pitchFamily="49" charset="0"/>
              </a:rPr>
              <a:t>Name and Save </a:t>
            </a:r>
            <a:r>
              <a:rPr lang="en-US" sz="1200" dirty="0">
                <a:solidFill>
                  <a:schemeClr val="tx1"/>
                </a:solidFill>
                <a:latin typeface="Consolas" panose="020B0609020204030204" pitchFamily="49" charset="0"/>
              </a:rPr>
              <a:t>game to a file</a:t>
            </a:r>
          </a:p>
        </p:txBody>
      </p:sp>
      <p:sp>
        <p:nvSpPr>
          <p:cNvPr id="9" name="Speech Bubble: Rectangle 8">
            <a:extLst>
              <a:ext uri="{FF2B5EF4-FFF2-40B4-BE49-F238E27FC236}">
                <a16:creationId xmlns:a16="http://schemas.microsoft.com/office/drawing/2014/main" id="{0F793CD5-F912-4859-B22B-FB02BF29D49F}"/>
              </a:ext>
            </a:extLst>
          </p:cNvPr>
          <p:cNvSpPr/>
          <p:nvPr/>
        </p:nvSpPr>
        <p:spPr>
          <a:xfrm>
            <a:off x="563236" y="3114221"/>
            <a:ext cx="1448443" cy="619493"/>
          </a:xfrm>
          <a:prstGeom prst="wedgeRectCallout">
            <a:avLst>
              <a:gd name="adj1" fmla="val 98640"/>
              <a:gd name="adj2" fmla="val 36504"/>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02" fontAlgn="base">
              <a:lnSpc>
                <a:spcPct val="90000"/>
              </a:lnSpc>
              <a:spcBef>
                <a:spcPct val="0"/>
              </a:spcBef>
              <a:spcAft>
                <a:spcPct val="0"/>
              </a:spcAft>
            </a:pPr>
            <a:r>
              <a:rPr lang="en-US" sz="1200" b="1" dirty="0">
                <a:solidFill>
                  <a:schemeClr val="tx1"/>
                </a:solidFill>
                <a:latin typeface="Consolas" panose="020B0609020204030204" pitchFamily="49" charset="0"/>
                <a:ea typeface="Segoe UI" pitchFamily="34" charset="0"/>
                <a:cs typeface="Segoe UI" pitchFamily="34" charset="0"/>
              </a:rPr>
              <a:t>Game controls </a:t>
            </a:r>
            <a:r>
              <a:rPr lang="en-US" sz="1200" dirty="0">
                <a:solidFill>
                  <a:schemeClr val="tx1"/>
                </a:solidFill>
                <a:latin typeface="Consolas" panose="020B0609020204030204" pitchFamily="49" charset="0"/>
                <a:ea typeface="Segoe UI" pitchFamily="34" charset="0"/>
                <a:cs typeface="Segoe UI" pitchFamily="34" charset="0"/>
              </a:rPr>
              <a:t>hover mouse to activate</a:t>
            </a:r>
          </a:p>
        </p:txBody>
      </p:sp>
      <p:sp>
        <p:nvSpPr>
          <p:cNvPr id="10" name="Speech Bubble: Rectangle 9">
            <a:extLst>
              <a:ext uri="{FF2B5EF4-FFF2-40B4-BE49-F238E27FC236}">
                <a16:creationId xmlns:a16="http://schemas.microsoft.com/office/drawing/2014/main" id="{D9FEB4A3-83D7-44D8-AB6D-6514E2A72A17}"/>
              </a:ext>
            </a:extLst>
          </p:cNvPr>
          <p:cNvSpPr/>
          <p:nvPr/>
        </p:nvSpPr>
        <p:spPr>
          <a:xfrm>
            <a:off x="285631" y="4306543"/>
            <a:ext cx="1636294" cy="1167080"/>
          </a:xfrm>
          <a:prstGeom prst="wedgeRectCallout">
            <a:avLst>
              <a:gd name="adj1" fmla="val 120336"/>
              <a:gd name="adj2" fmla="val -17987"/>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nsolas" panose="020B0609020204030204" pitchFamily="49" charset="0"/>
              </a:rPr>
              <a:t>Simulator Toolbar</a:t>
            </a:r>
          </a:p>
          <a:p>
            <a:pPr marL="171450" indent="-171450">
              <a:buFont typeface="Arial" panose="020B0604020202020204" pitchFamily="34" charset="0"/>
              <a:buChar char="•"/>
            </a:pPr>
            <a:r>
              <a:rPr lang="en-US" sz="1200" dirty="0">
                <a:solidFill>
                  <a:schemeClr val="tx1"/>
                </a:solidFill>
                <a:latin typeface="Consolas" panose="020B0609020204030204" pitchFamily="49" charset="0"/>
              </a:rPr>
              <a:t>Stop</a:t>
            </a:r>
          </a:p>
          <a:p>
            <a:pPr marL="171450" indent="-171450">
              <a:buFont typeface="Arial" panose="020B0604020202020204" pitchFamily="34" charset="0"/>
              <a:buChar char="•"/>
            </a:pPr>
            <a:r>
              <a:rPr lang="en-US" sz="1200" dirty="0">
                <a:solidFill>
                  <a:schemeClr val="tx1"/>
                </a:solidFill>
                <a:latin typeface="Consolas" panose="020B0609020204030204" pitchFamily="49" charset="0"/>
              </a:rPr>
              <a:t>Restart</a:t>
            </a:r>
          </a:p>
          <a:p>
            <a:pPr marL="171450" indent="-171450">
              <a:buFont typeface="Arial" panose="020B0604020202020204" pitchFamily="34" charset="0"/>
              <a:buChar char="•"/>
            </a:pPr>
            <a:r>
              <a:rPr lang="en-US" sz="1200" dirty="0">
                <a:solidFill>
                  <a:schemeClr val="tx1"/>
                </a:solidFill>
                <a:latin typeface="Consolas" panose="020B0609020204030204" pitchFamily="49" charset="0"/>
              </a:rPr>
              <a:t>Mute</a:t>
            </a:r>
          </a:p>
          <a:p>
            <a:pPr marL="171450" indent="-171450">
              <a:buFont typeface="Arial" panose="020B0604020202020204" pitchFamily="34" charset="0"/>
              <a:buChar char="•"/>
            </a:pPr>
            <a:r>
              <a:rPr lang="en-US" sz="1200" dirty="0">
                <a:solidFill>
                  <a:schemeClr val="tx1"/>
                </a:solidFill>
                <a:latin typeface="Consolas" panose="020B0609020204030204" pitchFamily="49" charset="0"/>
              </a:rPr>
              <a:t>Full screen</a:t>
            </a:r>
          </a:p>
        </p:txBody>
      </p:sp>
      <p:sp>
        <p:nvSpPr>
          <p:cNvPr id="16" name="Speech Bubble: Rectangle 15">
            <a:extLst>
              <a:ext uri="{FF2B5EF4-FFF2-40B4-BE49-F238E27FC236}">
                <a16:creationId xmlns:a16="http://schemas.microsoft.com/office/drawing/2014/main" id="{4A69339D-313E-4AB8-893A-5231EF5E45D2}"/>
              </a:ext>
            </a:extLst>
          </p:cNvPr>
          <p:cNvSpPr/>
          <p:nvPr/>
        </p:nvSpPr>
        <p:spPr>
          <a:xfrm>
            <a:off x="1354617" y="5669852"/>
            <a:ext cx="903905" cy="363179"/>
          </a:xfrm>
          <a:prstGeom prst="wedgeRectCallout">
            <a:avLst>
              <a:gd name="adj1" fmla="val 101681"/>
              <a:gd name="adj2" fmla="val 100478"/>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02" fontAlgn="base">
              <a:lnSpc>
                <a:spcPct val="90000"/>
              </a:lnSpc>
              <a:spcBef>
                <a:spcPct val="0"/>
              </a:spcBef>
              <a:spcAft>
                <a:spcPct val="0"/>
              </a:spcAft>
            </a:pPr>
            <a:r>
              <a:rPr lang="en-US" sz="1200" b="1" dirty="0">
                <a:solidFill>
                  <a:schemeClr val="tx1"/>
                </a:solidFill>
                <a:latin typeface="Consolas" panose="020B0609020204030204" pitchFamily="49" charset="0"/>
                <a:ea typeface="Segoe UI" pitchFamily="34" charset="0"/>
                <a:cs typeface="Segoe UI" pitchFamily="34" charset="0"/>
              </a:rPr>
              <a:t>Debugger</a:t>
            </a:r>
            <a:endParaRPr lang="en-US" sz="1200" dirty="0">
              <a:solidFill>
                <a:schemeClr val="tx1"/>
              </a:solidFill>
              <a:latin typeface="Consolas" panose="020B0609020204030204" pitchFamily="49" charset="0"/>
              <a:ea typeface="Segoe UI" pitchFamily="34" charset="0"/>
              <a:cs typeface="Segoe UI" pitchFamily="34" charset="0"/>
            </a:endParaRPr>
          </a:p>
        </p:txBody>
      </p:sp>
      <p:sp>
        <p:nvSpPr>
          <p:cNvPr id="17" name="Rectangle 16">
            <a:extLst>
              <a:ext uri="{FF2B5EF4-FFF2-40B4-BE49-F238E27FC236}">
                <a16:creationId xmlns:a16="http://schemas.microsoft.com/office/drawing/2014/main" id="{1AD6622F-DC33-4758-A8B7-995488F50142}"/>
              </a:ext>
            </a:extLst>
          </p:cNvPr>
          <p:cNvSpPr/>
          <p:nvPr/>
        </p:nvSpPr>
        <p:spPr>
          <a:xfrm>
            <a:off x="8328867" y="3661592"/>
            <a:ext cx="1539931" cy="665779"/>
          </a:xfrm>
          <a:prstGeom prst="rect">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Coding</a:t>
            </a:r>
          </a:p>
          <a:p>
            <a:pPr algn="ctr"/>
            <a:r>
              <a:rPr lang="en-US" sz="1200" b="1" dirty="0">
                <a:solidFill>
                  <a:schemeClr val="tx1"/>
                </a:solidFill>
                <a:latin typeface="Consolas" panose="020B0609020204030204" pitchFamily="49" charset="0"/>
              </a:rPr>
              <a:t>Workspace</a:t>
            </a:r>
          </a:p>
        </p:txBody>
      </p:sp>
      <p:sp>
        <p:nvSpPr>
          <p:cNvPr id="18" name="Speech Bubble: Rectangle 17">
            <a:extLst>
              <a:ext uri="{FF2B5EF4-FFF2-40B4-BE49-F238E27FC236}">
                <a16:creationId xmlns:a16="http://schemas.microsoft.com/office/drawing/2014/main" id="{7BCA93CA-99C4-4291-A327-D5A88901BB86}"/>
              </a:ext>
            </a:extLst>
          </p:cNvPr>
          <p:cNvSpPr/>
          <p:nvPr/>
        </p:nvSpPr>
        <p:spPr>
          <a:xfrm>
            <a:off x="697555" y="1247440"/>
            <a:ext cx="1314124" cy="355764"/>
          </a:xfrm>
          <a:prstGeom prst="wedgeRectCallout">
            <a:avLst>
              <a:gd name="adj1" fmla="val 140390"/>
              <a:gd name="adj2" fmla="val -4079"/>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02" fontAlgn="base">
              <a:lnSpc>
                <a:spcPct val="90000"/>
              </a:lnSpc>
              <a:spcBef>
                <a:spcPct val="0"/>
              </a:spcBef>
              <a:spcAft>
                <a:spcPct val="0"/>
              </a:spcAft>
            </a:pPr>
            <a:r>
              <a:rPr lang="en-US" sz="1200" b="1" dirty="0">
                <a:solidFill>
                  <a:schemeClr val="tx1"/>
                </a:solidFill>
                <a:latin typeface="Consolas" panose="020B0609020204030204" pitchFamily="49" charset="0"/>
                <a:ea typeface="Segoe UI" pitchFamily="34" charset="0"/>
                <a:cs typeface="Segoe UI" pitchFamily="34" charset="0"/>
              </a:rPr>
              <a:t>Share game </a:t>
            </a:r>
            <a:r>
              <a:rPr lang="en-US" sz="1200" dirty="0">
                <a:solidFill>
                  <a:schemeClr val="tx1"/>
                </a:solidFill>
                <a:latin typeface="Consolas" panose="020B0609020204030204" pitchFamily="49" charset="0"/>
                <a:ea typeface="Segoe UI" pitchFamily="34" charset="0"/>
                <a:cs typeface="Segoe UI" pitchFamily="34" charset="0"/>
              </a:rPr>
              <a:t>via URL</a:t>
            </a:r>
          </a:p>
        </p:txBody>
      </p:sp>
      <p:sp>
        <p:nvSpPr>
          <p:cNvPr id="19" name="Speech Bubble: Rectangle 18">
            <a:extLst>
              <a:ext uri="{FF2B5EF4-FFF2-40B4-BE49-F238E27FC236}">
                <a16:creationId xmlns:a16="http://schemas.microsoft.com/office/drawing/2014/main" id="{F3696C43-ECAA-4008-9916-D68AC0FC25CE}"/>
              </a:ext>
            </a:extLst>
          </p:cNvPr>
          <p:cNvSpPr/>
          <p:nvPr/>
        </p:nvSpPr>
        <p:spPr>
          <a:xfrm>
            <a:off x="8702262" y="1773086"/>
            <a:ext cx="1449485" cy="619493"/>
          </a:xfrm>
          <a:prstGeom prst="wedgeRectCallout">
            <a:avLst>
              <a:gd name="adj1" fmla="val -154899"/>
              <a:gd name="adj2" fmla="val -85698"/>
            </a:avLst>
          </a:prstGeom>
          <a:noFill/>
          <a:ln w="19050">
            <a:solidFill>
              <a:srgbClr val="F9A6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102" fontAlgn="base">
              <a:lnSpc>
                <a:spcPct val="90000"/>
              </a:lnSpc>
              <a:spcBef>
                <a:spcPct val="0"/>
              </a:spcBef>
              <a:spcAft>
                <a:spcPct val="0"/>
              </a:spcAft>
            </a:pPr>
            <a:r>
              <a:rPr lang="en-US" sz="1200" dirty="0">
                <a:solidFill>
                  <a:schemeClr val="tx1"/>
                </a:solidFill>
                <a:latin typeface="Consolas" panose="020B0609020204030204" pitchFamily="49" charset="0"/>
                <a:ea typeface="Segoe UI" pitchFamily="34" charset="0"/>
                <a:cs typeface="Segoe UI" pitchFamily="34" charset="0"/>
              </a:rPr>
              <a:t>Switch between</a:t>
            </a:r>
          </a:p>
          <a:p>
            <a:pPr defTabSz="914102" fontAlgn="base">
              <a:lnSpc>
                <a:spcPct val="90000"/>
              </a:lnSpc>
              <a:spcBef>
                <a:spcPct val="0"/>
              </a:spcBef>
              <a:spcAft>
                <a:spcPct val="0"/>
              </a:spcAft>
            </a:pPr>
            <a:r>
              <a:rPr lang="en-US" sz="1200" b="1" dirty="0">
                <a:solidFill>
                  <a:schemeClr val="tx1"/>
                </a:solidFill>
                <a:latin typeface="Consolas" panose="020B0609020204030204" pitchFamily="49" charset="0"/>
                <a:ea typeface="Segoe UI" pitchFamily="34" charset="0"/>
                <a:cs typeface="Segoe UI" pitchFamily="34" charset="0"/>
              </a:rPr>
              <a:t>Blocks &amp; JavaScript</a:t>
            </a:r>
            <a:endParaRPr lang="en-US" sz="1200" dirty="0">
              <a:solidFill>
                <a:schemeClr val="tx1"/>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2867290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6163-8A32-43A0-887D-B54C292FC638}"/>
              </a:ext>
            </a:extLst>
          </p:cNvPr>
          <p:cNvSpPr>
            <a:spLocks noGrp="1"/>
          </p:cNvSpPr>
          <p:nvPr>
            <p:ph type="title"/>
          </p:nvPr>
        </p:nvSpPr>
        <p:spPr>
          <a:xfrm>
            <a:off x="563236" y="295794"/>
            <a:ext cx="10861949" cy="755652"/>
          </a:xfrm>
        </p:spPr>
        <p:txBody>
          <a:bodyPr>
            <a:normAutofit/>
          </a:bodyPr>
          <a:lstStyle/>
          <a:p>
            <a:r>
              <a:rPr lang="en-US" dirty="0">
                <a:solidFill>
                  <a:srgbClr val="8E2EC4"/>
                </a:solidFill>
                <a:latin typeface="Consolas" panose="020B0609020204030204" pitchFamily="49" charset="0"/>
              </a:rPr>
              <a:t>JavaScript</a:t>
            </a:r>
          </a:p>
        </p:txBody>
      </p:sp>
      <p:cxnSp>
        <p:nvCxnSpPr>
          <p:cNvPr id="4" name="Straight Connector 3">
            <a:extLst>
              <a:ext uri="{FF2B5EF4-FFF2-40B4-BE49-F238E27FC236}">
                <a16:creationId xmlns:a16="http://schemas.microsoft.com/office/drawing/2014/main" id="{58932787-117F-4A7A-9E49-CEE3BBF88AB0}"/>
              </a:ext>
            </a:extLst>
          </p:cNvPr>
          <p:cNvCxnSpPr/>
          <p:nvPr/>
        </p:nvCxnSpPr>
        <p:spPr>
          <a:xfrm>
            <a:off x="563237" y="1051446"/>
            <a:ext cx="11065526"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pic>
        <p:nvPicPr>
          <p:cNvPr id="3" name="Picture 2">
            <a:extLst>
              <a:ext uri="{FF2B5EF4-FFF2-40B4-BE49-F238E27FC236}">
                <a16:creationId xmlns:a16="http://schemas.microsoft.com/office/drawing/2014/main" id="{44367C2B-416E-42E5-9949-FEAD3BA9235D}"/>
              </a:ext>
            </a:extLst>
          </p:cNvPr>
          <p:cNvPicPr>
            <a:picLocks noChangeAspect="1"/>
          </p:cNvPicPr>
          <p:nvPr/>
        </p:nvPicPr>
        <p:blipFill>
          <a:blip r:embed="rId2"/>
          <a:stretch>
            <a:fillRect/>
          </a:stretch>
        </p:blipFill>
        <p:spPr>
          <a:xfrm>
            <a:off x="1956215" y="1266725"/>
            <a:ext cx="8034505" cy="5295469"/>
          </a:xfrm>
          <a:prstGeom prst="rect">
            <a:avLst/>
          </a:prstGeom>
        </p:spPr>
      </p:pic>
    </p:spTree>
    <p:extLst>
      <p:ext uri="{BB962C8B-B14F-4D97-AF65-F5344CB8AC3E}">
        <p14:creationId xmlns:p14="http://schemas.microsoft.com/office/powerpoint/2010/main" val="67591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6163-8A32-43A0-887D-B54C292FC638}"/>
              </a:ext>
            </a:extLst>
          </p:cNvPr>
          <p:cNvSpPr>
            <a:spLocks noGrp="1"/>
          </p:cNvSpPr>
          <p:nvPr>
            <p:ph type="title"/>
          </p:nvPr>
        </p:nvSpPr>
        <p:spPr>
          <a:xfrm>
            <a:off x="563236" y="295794"/>
            <a:ext cx="10861949" cy="755652"/>
          </a:xfrm>
        </p:spPr>
        <p:txBody>
          <a:bodyPr>
            <a:normAutofit/>
          </a:bodyPr>
          <a:lstStyle/>
          <a:p>
            <a:r>
              <a:rPr lang="en-US" dirty="0">
                <a:solidFill>
                  <a:srgbClr val="8E2EC4"/>
                </a:solidFill>
                <a:latin typeface="Consolas" panose="020B0609020204030204" pitchFamily="49" charset="0"/>
              </a:rPr>
              <a:t>Create your first game</a:t>
            </a:r>
          </a:p>
        </p:txBody>
      </p:sp>
      <p:cxnSp>
        <p:nvCxnSpPr>
          <p:cNvPr id="4" name="Straight Connector 3">
            <a:extLst>
              <a:ext uri="{FF2B5EF4-FFF2-40B4-BE49-F238E27FC236}">
                <a16:creationId xmlns:a16="http://schemas.microsoft.com/office/drawing/2014/main" id="{58932787-117F-4A7A-9E49-CEE3BBF88AB0}"/>
              </a:ext>
            </a:extLst>
          </p:cNvPr>
          <p:cNvCxnSpPr/>
          <p:nvPr/>
        </p:nvCxnSpPr>
        <p:spPr>
          <a:xfrm>
            <a:off x="563236" y="1078367"/>
            <a:ext cx="11065526" cy="0"/>
          </a:xfrm>
          <a:prstGeom prst="line">
            <a:avLst/>
          </a:prstGeom>
          <a:ln>
            <a:solidFill>
              <a:srgbClr val="F9A622"/>
            </a:solidFill>
          </a:ln>
        </p:spPr>
        <p:style>
          <a:lnRef idx="3">
            <a:schemeClr val="accent4"/>
          </a:lnRef>
          <a:fillRef idx="0">
            <a:schemeClr val="accent4"/>
          </a:fillRef>
          <a:effectRef idx="2">
            <a:schemeClr val="accent4"/>
          </a:effectRef>
          <a:fontRef idx="minor">
            <a:schemeClr val="tx1"/>
          </a:fontRef>
        </p:style>
      </p:cxnSp>
      <p:sp>
        <p:nvSpPr>
          <p:cNvPr id="3" name="TextBox 2">
            <a:extLst>
              <a:ext uri="{FF2B5EF4-FFF2-40B4-BE49-F238E27FC236}">
                <a16:creationId xmlns:a16="http://schemas.microsoft.com/office/drawing/2014/main" id="{BEC4F787-76E6-4AA1-907E-C814B0149857}"/>
              </a:ext>
            </a:extLst>
          </p:cNvPr>
          <p:cNvSpPr txBox="1"/>
          <p:nvPr/>
        </p:nvSpPr>
        <p:spPr>
          <a:xfrm>
            <a:off x="641681" y="1241659"/>
            <a:ext cx="10987081" cy="892552"/>
          </a:xfrm>
          <a:prstGeom prst="rect">
            <a:avLst/>
          </a:prstGeom>
          <a:noFill/>
        </p:spPr>
        <p:txBody>
          <a:bodyPr wrap="square" rtlCol="0">
            <a:spAutoFit/>
          </a:bodyPr>
          <a:lstStyle/>
          <a:p>
            <a:r>
              <a:rPr lang="en-US" sz="2800" b="1" dirty="0">
                <a:latin typeface="Consolas" panose="020B0609020204030204" pitchFamily="49" charset="0"/>
              </a:rPr>
              <a:t>Why did the Chicken cross the Road?</a:t>
            </a:r>
          </a:p>
          <a:p>
            <a:r>
              <a:rPr lang="en-US" sz="2400" dirty="0">
                <a:latin typeface="Consolas" panose="020B0609020204030204" pitchFamily="49" charset="0"/>
              </a:rPr>
              <a:t>Move your sprite around the screen, avoid cars and spit seeds!</a:t>
            </a:r>
          </a:p>
        </p:txBody>
      </p:sp>
      <p:pic>
        <p:nvPicPr>
          <p:cNvPr id="6" name="Picture 5">
            <a:extLst>
              <a:ext uri="{FF2B5EF4-FFF2-40B4-BE49-F238E27FC236}">
                <a16:creationId xmlns:a16="http://schemas.microsoft.com/office/drawing/2014/main" id="{44BA2B24-FF76-4687-88CA-FAE45F37B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973" y="2357811"/>
            <a:ext cx="7873069" cy="4204395"/>
          </a:xfrm>
          <a:prstGeom prst="rect">
            <a:avLst/>
          </a:prstGeom>
        </p:spPr>
      </p:pic>
    </p:spTree>
    <p:extLst>
      <p:ext uri="{BB962C8B-B14F-4D97-AF65-F5344CB8AC3E}">
        <p14:creationId xmlns:p14="http://schemas.microsoft.com/office/powerpoint/2010/main" val="25189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d0526c1-3462-449f-9fb6-763711cf10d3&quot;,&quot;TimeStamp&quot;:&quot;2018-07-17T10:53:40.253711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c9cadf0-644d-42e3-8c0f-bf1a3a709af9&quot;,&quot;TimeStamp&quot;:&quot;2018-07-17T10:53:40.251704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d0526c1-3462-449f-9fb6-763711cf10d3&quot;,&quot;TimeStamp&quot;:&quot;2018-07-17T10:53:40.2537115-07:00&quot;}"/>
</p:tagLst>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3CF6A1FCF441A3592EA7FAFEFE65" ma:contentTypeVersion="10" ma:contentTypeDescription="Create a new document." ma:contentTypeScope="" ma:versionID="375863a9ac878ab6c1e48409f693dc8f">
  <xsd:schema xmlns:xsd="http://www.w3.org/2001/XMLSchema" xmlns:xs="http://www.w3.org/2001/XMLSchema" xmlns:p="http://schemas.microsoft.com/office/2006/metadata/properties" xmlns:ns2="1df7fd81-816f-4577-84a0-f5d30787f14f" xmlns:ns3="f0907d23-49e3-493b-9f22-dc4a04de4615" targetNamespace="http://schemas.microsoft.com/office/2006/metadata/properties" ma:root="true" ma:fieldsID="292fc5a34bce5d734e9d513b0ca1bcc6" ns2:_="" ns3:_="">
    <xsd:import namespace="1df7fd81-816f-4577-84a0-f5d30787f14f"/>
    <xsd:import namespace="f0907d23-49e3-493b-9f22-dc4a04de46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fd81-816f-4577-84a0-f5d30787f1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907d23-49e3-493b-9f22-dc4a04de46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df7fd81-816f-4577-84a0-f5d30787f14f" xsi:nil="true"/>
  </documentManagement>
</p:properties>
</file>

<file path=customXml/itemProps1.xml><?xml version="1.0" encoding="utf-8"?>
<ds:datastoreItem xmlns:ds="http://schemas.openxmlformats.org/officeDocument/2006/customXml" ds:itemID="{58239241-CDBA-4C87-AD0E-C22B33D0B707}"/>
</file>

<file path=customXml/itemProps2.xml><?xml version="1.0" encoding="utf-8"?>
<ds:datastoreItem xmlns:ds="http://schemas.openxmlformats.org/officeDocument/2006/customXml" ds:itemID="{222B53D7-7783-4607-91BA-47DEF7778492}"/>
</file>

<file path=customXml/itemProps3.xml><?xml version="1.0" encoding="utf-8"?>
<ds:datastoreItem xmlns:ds="http://schemas.openxmlformats.org/officeDocument/2006/customXml" ds:itemID="{E7A24D00-5E20-426C-BFF2-0EFAAAE9EFBB}"/>
</file>

<file path=docProps/app.xml><?xml version="1.0" encoding="utf-8"?>
<Properties xmlns="http://schemas.openxmlformats.org/officeDocument/2006/extended-properties" xmlns:vt="http://schemas.openxmlformats.org/officeDocument/2006/docPropsVTypes">
  <Template>Build2019_Breakout_Template_FINAL</Template>
  <TotalTime>1397</TotalTime>
  <Words>1495</Words>
  <Application>Microsoft Office PowerPoint</Application>
  <PresentationFormat>Widescreen</PresentationFormat>
  <Paragraphs>195</Paragraphs>
  <Slides>45</Slides>
  <Notes>6</Notes>
  <HiddenSlides>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45</vt:i4>
      </vt:variant>
    </vt:vector>
  </HeadingPairs>
  <TitlesOfParts>
    <vt:vector size="57" baseType="lpstr">
      <vt:lpstr>Arial</vt:lpstr>
      <vt:lpstr>Calibri</vt:lpstr>
      <vt:lpstr>Calibri Light</vt:lpstr>
      <vt:lpstr>Consolas</vt:lpstr>
      <vt:lpstr>Monaco</vt:lpstr>
      <vt:lpstr>Segoe UI</vt:lpstr>
      <vt:lpstr>Segoe UI Light</vt:lpstr>
      <vt:lpstr>Segoe UI Semibold</vt:lpstr>
      <vt:lpstr>Wingdings</vt:lpstr>
      <vt:lpstr>9-51056_Build 2019 Breakout_White Template</vt:lpstr>
      <vt:lpstr>9-51056_Build 2019 Breakout_Black Template</vt:lpstr>
      <vt:lpstr>Office Theme</vt:lpstr>
      <vt:lpstr>Setup and Timing</vt:lpstr>
      <vt:lpstr>Microsoft MakeCode Arcade</vt:lpstr>
      <vt:lpstr>What are Arcade Games?</vt:lpstr>
      <vt:lpstr>MakeCode Arcade</vt:lpstr>
      <vt:lpstr>PowerPoint Presentation</vt:lpstr>
      <vt:lpstr>Getting familiar with MakeCode Arcade</vt:lpstr>
      <vt:lpstr>Getting familiar with MakeCode Arcade</vt:lpstr>
      <vt:lpstr>JavaScript</vt:lpstr>
      <vt:lpstr>Create your first game</vt:lpstr>
      <vt:lpstr>Set the background</vt:lpstr>
      <vt:lpstr>Create a Chicken Player Sprite</vt:lpstr>
      <vt:lpstr>Design your Sprite</vt:lpstr>
      <vt:lpstr>Control the movement of your Sprite</vt:lpstr>
      <vt:lpstr>Try it out in Simulator</vt:lpstr>
      <vt:lpstr>Stay in Screen</vt:lpstr>
      <vt:lpstr>Initialize Life and Score</vt:lpstr>
      <vt:lpstr>Create Car Enemy Sprites</vt:lpstr>
      <vt:lpstr>Create Car Enemy Sprites</vt:lpstr>
      <vt:lpstr>Set Car Enemy position</vt:lpstr>
      <vt:lpstr>Arcade Console Coordinates</vt:lpstr>
      <vt:lpstr>Set the position of the cars</vt:lpstr>
      <vt:lpstr>Set the speed and direction of the cars</vt:lpstr>
      <vt:lpstr>Set the cars to destroy themselves off screen</vt:lpstr>
      <vt:lpstr>Spit seeds at the cars</vt:lpstr>
      <vt:lpstr>Spit seeds at the cars</vt:lpstr>
      <vt:lpstr>Design your seed projectiles</vt:lpstr>
      <vt:lpstr>Set the speed and direction of seed projectiles</vt:lpstr>
      <vt:lpstr>Code so far…</vt:lpstr>
      <vt:lpstr>When the Chicken gets run over by a car</vt:lpstr>
      <vt:lpstr>Destroy the car</vt:lpstr>
      <vt:lpstr>Add an Effect when car gets destroyed</vt:lpstr>
      <vt:lpstr>Add a camera shake when chicken gets hit</vt:lpstr>
      <vt:lpstr>Add a sound when chicken gets hit</vt:lpstr>
      <vt:lpstr>Decrement Chicken’s Life</vt:lpstr>
      <vt:lpstr>When Seeds hit a car</vt:lpstr>
      <vt:lpstr>Change the car destroyed Effect</vt:lpstr>
      <vt:lpstr>Destroy the Seeds</vt:lpstr>
      <vt:lpstr>Change the sound </vt:lpstr>
      <vt:lpstr>Increment the Score</vt:lpstr>
      <vt:lpstr>Two Overlap Events</vt:lpstr>
      <vt:lpstr>PowerPoint Presentation</vt:lpstr>
      <vt:lpstr>PowerPoint Presentation</vt:lpstr>
      <vt:lpstr>PowerPoint Presentation</vt:lpstr>
      <vt:lpstr>Stay Involved</vt:lpstr>
      <vt:lpstr>MakeCode Arcade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 and Timing</dc:title>
  <dc:creator>Jacqueline Russell</dc:creator>
  <cp:lastModifiedBy>Jacqueline Russell</cp:lastModifiedBy>
  <cp:revision>43</cp:revision>
  <dcterms:created xsi:type="dcterms:W3CDTF">2019-04-20T23:37:17Z</dcterms:created>
  <dcterms:modified xsi:type="dcterms:W3CDTF">2019-05-03T17:41:12Z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jacqchen@microsoft.com</vt:lpwstr>
  </property>
  <property fmtid="{D5CDD505-2E9C-101B-9397-08002B2CF9AE}" pid="5" name="MSIP_Label_f42aa342-8706-4288-bd11-ebb85995028c_SetDate">
    <vt:lpwstr>2019-04-21T02:24:56.8152232Z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34c48137-7f47-4841-959e-7ec60f9b760d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0x0101000DB13CF6A1FCF441A3592EA7FAFEFE65</vt:lpwstr>
  </property>
</Properties>
</file>